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10" r:id="rId2"/>
    <p:sldMasterId id="2147483848" r:id="rId3"/>
    <p:sldMasterId id="2147483871" r:id="rId4"/>
  </p:sldMasterIdLst>
  <p:notesMasterIdLst>
    <p:notesMasterId r:id="rId25"/>
  </p:notesMasterIdLst>
  <p:handoutMasterIdLst>
    <p:handoutMasterId r:id="rId26"/>
  </p:handoutMasterIdLst>
  <p:sldIdLst>
    <p:sldId id="353" r:id="rId5"/>
    <p:sldId id="967" r:id="rId6"/>
    <p:sldId id="374" r:id="rId7"/>
    <p:sldId id="971" r:id="rId8"/>
    <p:sldId id="550" r:id="rId9"/>
    <p:sldId id="972" r:id="rId10"/>
    <p:sldId id="531" r:id="rId11"/>
    <p:sldId id="979" r:id="rId12"/>
    <p:sldId id="257" r:id="rId13"/>
    <p:sldId id="258" r:id="rId14"/>
    <p:sldId id="267" r:id="rId15"/>
    <p:sldId id="259" r:id="rId16"/>
    <p:sldId id="261" r:id="rId17"/>
    <p:sldId id="263" r:id="rId18"/>
    <p:sldId id="275" r:id="rId19"/>
    <p:sldId id="265" r:id="rId20"/>
    <p:sldId id="974" r:id="rId21"/>
    <p:sldId id="975" r:id="rId22"/>
    <p:sldId id="977" r:id="rId23"/>
    <p:sldId id="9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967"/>
            <p14:sldId id="374"/>
            <p14:sldId id="971"/>
            <p14:sldId id="550"/>
            <p14:sldId id="972"/>
            <p14:sldId id="531"/>
            <p14:sldId id="979"/>
            <p14:sldId id="257"/>
            <p14:sldId id="258"/>
            <p14:sldId id="267"/>
            <p14:sldId id="259"/>
            <p14:sldId id="261"/>
            <p14:sldId id="263"/>
            <p14:sldId id="275"/>
            <p14:sldId id="265"/>
            <p14:sldId id="974"/>
            <p14:sldId id="975"/>
            <p14:sldId id="977"/>
            <p14:sldId id="9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72BE28"/>
    <a:srgbClr val="008CDB"/>
    <a:srgbClr val="1A1A1A"/>
    <a:srgbClr val="474747"/>
    <a:srgbClr val="006BBA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828CC-9750-43F7-9DD3-36E85E46DBD5}" v="5" dt="2018-08-03T09:06:40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3" autoAdjust="0"/>
    <p:restoredTop sz="84094" autoAdjust="0"/>
  </p:normalViewPr>
  <p:slideViewPr>
    <p:cSldViewPr snapToGrid="0" snapToObjects="1">
      <p:cViewPr varScale="1">
        <p:scale>
          <a:sx n="98" d="100"/>
          <a:sy n="98" d="100"/>
        </p:scale>
        <p:origin x="1003" y="77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with more details on each Sprint</a:t>
            </a:r>
          </a:p>
          <a:p>
            <a:r>
              <a:rPr lang="en-US" b="1" dirty="0"/>
              <a:t>Sprint 1</a:t>
            </a:r>
            <a:endParaRPr lang="en-US" dirty="0"/>
          </a:p>
          <a:p>
            <a:r>
              <a:rPr lang="en-US" dirty="0"/>
              <a:t>- Workshop with Testbed to deploy </a:t>
            </a:r>
            <a:r>
              <a:rPr lang="en-US" dirty="0" err="1"/>
              <a:t>OneAgents</a:t>
            </a:r>
            <a:r>
              <a:rPr lang="en-US" dirty="0"/>
              <a:t> on EC2 with Terraform &amp; CloudFormation</a:t>
            </a:r>
          </a:p>
          <a:p>
            <a:r>
              <a:rPr lang="en-US" dirty="0"/>
              <a:t>- Identify avail deployment tools and environments at customer</a:t>
            </a:r>
          </a:p>
          <a:p>
            <a:r>
              <a:rPr lang="en-US" dirty="0"/>
              <a:t>- Rollout sample app from testbed using tools available within customer org</a:t>
            </a:r>
          </a:p>
          <a:p>
            <a:r>
              <a:rPr lang="en-US" dirty="0"/>
              <a:t>- Evaluate Meta Data to be pushed to Dynatrace </a:t>
            </a:r>
            <a:r>
              <a:rPr lang="en-US" dirty="0" err="1"/>
              <a:t>OneAgents</a:t>
            </a:r>
            <a:r>
              <a:rPr lang="en-US" dirty="0"/>
              <a:t> based on customers current processes, e.g. Project Name, Team Ownership, Service Type, Pipeline, …</a:t>
            </a:r>
          </a:p>
          <a:p>
            <a:r>
              <a:rPr lang="en-US" dirty="0"/>
              <a:t>- Push Customer Specific Meta Data to testbed. Validate correct detection and naming in Dynatrace</a:t>
            </a:r>
          </a:p>
          <a:p>
            <a:r>
              <a:rPr lang="en-US" dirty="0"/>
              <a:t>- Setup demo integration with available Incident Management Tool (fallback email)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Select first application or part of platform for next sprints. Draw a reference architecture and define HOW this will look like in Dynatrace (hosts, process groups, services,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2</a:t>
            </a:r>
            <a:endParaRPr lang="en-US" dirty="0"/>
          </a:p>
          <a:p>
            <a:r>
              <a:rPr lang="en-US" dirty="0"/>
              <a:t>- Implement rollout of </a:t>
            </a:r>
            <a:r>
              <a:rPr lang="en-US" dirty="0" err="1"/>
              <a:t>OneAgents</a:t>
            </a:r>
            <a:r>
              <a:rPr lang="en-US" dirty="0"/>
              <a:t>; push mandatory meta data and define mandatory rules as defined in Sprint 1 on first application</a:t>
            </a:r>
          </a:p>
          <a:p>
            <a:r>
              <a:rPr lang="en-US" dirty="0"/>
              <a:t>- Setup a basic HTTP Health Check to validate availability of that service/app</a:t>
            </a:r>
          </a:p>
          <a:p>
            <a:r>
              <a:rPr lang="en-US" dirty="0"/>
              <a:t>- Setup a basic Synthetic </a:t>
            </a:r>
            <a:r>
              <a:rPr lang="en-US" dirty="0" err="1"/>
              <a:t>clickpath</a:t>
            </a:r>
            <a:r>
              <a:rPr lang="en-US" dirty="0"/>
              <a:t> for end user availability monitoring</a:t>
            </a:r>
          </a:p>
          <a:p>
            <a:r>
              <a:rPr lang="en-US" dirty="0"/>
              <a:t>- Define a dashboard for Operations (focus in availability, system health)</a:t>
            </a:r>
          </a:p>
          <a:p>
            <a:r>
              <a:rPr lang="en-US" dirty="0"/>
              <a:t>- Define a dashboard for Development (focus on service performance, throughput, …)</a:t>
            </a:r>
          </a:p>
          <a:p>
            <a:r>
              <a:rPr lang="en-US" dirty="0"/>
              <a:t>- Define a dashboard for Business (focus on RUM data)</a:t>
            </a:r>
          </a:p>
          <a:p>
            <a:r>
              <a:rPr lang="en-US" dirty="0"/>
              <a:t>- Setup Notification Integration on Availability issues detected by Synthetic Tests to customers incident management tool  or email if no other tool exists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we have just automatically rolled out Dynatrace and very stakeholder has a starting dashboard. Ops &amp; Biz get notifications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List of deployment and configuration events we want to feed to Dynatrace in Sprint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3</a:t>
            </a:r>
            <a:endParaRPr lang="en-US" dirty="0"/>
          </a:p>
          <a:p>
            <a:r>
              <a:rPr lang="en-US" dirty="0"/>
              <a:t>- Define Management Zones for Ops, Dev &amp; Business</a:t>
            </a:r>
          </a:p>
          <a:p>
            <a:r>
              <a:rPr lang="en-US" dirty="0"/>
              <a:t>- Define first version of </a:t>
            </a:r>
            <a:r>
              <a:rPr lang="en-US" dirty="0" err="1"/>
              <a:t>Monspec</a:t>
            </a:r>
            <a:r>
              <a:rPr lang="en-US" dirty="0"/>
              <a:t> – including the definition of a service and its environments!</a:t>
            </a:r>
          </a:p>
          <a:p>
            <a:r>
              <a:rPr lang="en-US" dirty="0"/>
              <a:t>- Push </a:t>
            </a:r>
            <a:r>
              <a:rPr lang="en-US" dirty="0" err="1"/>
              <a:t>additonal</a:t>
            </a:r>
            <a:r>
              <a:rPr lang="en-US" dirty="0"/>
              <a:t> Deployment Information as Custom Deployment Events to Dynatrace using </a:t>
            </a:r>
            <a:r>
              <a:rPr lang="en-US" dirty="0" err="1"/>
              <a:t>Monspec</a:t>
            </a:r>
            <a:endParaRPr lang="en-US" dirty="0"/>
          </a:p>
          <a:p>
            <a:r>
              <a:rPr lang="en-US" dirty="0"/>
              <a:t>- Configure a Log Rule that pulls a configuration change log event into a Dynatrace event</a:t>
            </a:r>
          </a:p>
          <a:p>
            <a:r>
              <a:rPr lang="en-US" dirty="0"/>
              <a:t>- Enable at least one additional "extension option" to pull/push metrics from Non </a:t>
            </a:r>
            <a:r>
              <a:rPr lang="en-US" dirty="0" err="1"/>
              <a:t>OneAgent</a:t>
            </a:r>
            <a:r>
              <a:rPr lang="en-US" dirty="0"/>
              <a:t> data sources, </a:t>
            </a:r>
            <a:r>
              <a:rPr lang="en-US" dirty="0" err="1"/>
              <a:t>e.g</a:t>
            </a:r>
            <a:r>
              <a:rPr lang="en-US" dirty="0"/>
              <a:t>: F5, Kubernetes, </a:t>
            </a:r>
            <a:r>
              <a:rPr lang="en-US" dirty="0" err="1"/>
              <a:t>StackDriver</a:t>
            </a:r>
            <a:r>
              <a:rPr lang="en-US" dirty="0"/>
              <a:t>, …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AI includes new metrics and deployment events in root cause analysis</a:t>
            </a:r>
          </a:p>
          <a:p>
            <a:r>
              <a:rPr lang="en-US" dirty="0"/>
              <a:t>-</a:t>
            </a:r>
            <a:r>
              <a:rPr lang="en-US" b="1" dirty="0"/>
              <a:t> Outcome 2</a:t>
            </a:r>
            <a:r>
              <a:rPr lang="en-US" dirty="0"/>
              <a:t>: Management Zones allow </a:t>
            </a:r>
            <a:r>
              <a:rPr lang="en-US" dirty="0" err="1"/>
              <a:t>individidual</a:t>
            </a:r>
            <a:r>
              <a:rPr lang="en-US" dirty="0"/>
              <a:t> groups to see what they are supposed to see: Biz, Dev &amp; Ops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4</a:t>
            </a:r>
            <a:endParaRPr lang="en-US" dirty="0"/>
          </a:p>
          <a:p>
            <a:r>
              <a:rPr lang="en-US" dirty="0"/>
              <a:t>- Rollout Dynatrace for same app/service in other environments, </a:t>
            </a:r>
            <a:r>
              <a:rPr lang="en-US" dirty="0" err="1"/>
              <a:t>e.g</a:t>
            </a:r>
            <a:r>
              <a:rPr lang="en-US" dirty="0"/>
              <a:t>: Dev, Test, Staging, …</a:t>
            </a:r>
          </a:p>
          <a:p>
            <a:r>
              <a:rPr lang="en-US" dirty="0"/>
              <a:t>- Rollout Dynatrace for a second app / service -&gt; this validates if all metadata and change events are automatically passed to dynatrace. Validates management zones and incident notifications</a:t>
            </a:r>
          </a:p>
          <a:p>
            <a:r>
              <a:rPr lang="en-US" dirty="0"/>
              <a:t>- Extend </a:t>
            </a:r>
            <a:r>
              <a:rPr lang="en-US" dirty="0" err="1"/>
              <a:t>monspec</a:t>
            </a:r>
            <a:r>
              <a:rPr lang="en-US" dirty="0"/>
              <a:t> for one service and add key metrics in </a:t>
            </a:r>
            <a:r>
              <a:rPr lang="en-US" dirty="0" err="1"/>
              <a:t>perfsignature</a:t>
            </a:r>
            <a:r>
              <a:rPr lang="en-US" dirty="0"/>
              <a:t>. Execute </a:t>
            </a:r>
            <a:r>
              <a:rPr lang="en-US" dirty="0" err="1"/>
              <a:t>monspec</a:t>
            </a:r>
            <a:r>
              <a:rPr lang="en-US" dirty="0"/>
              <a:t> to pull in metrics for a specific </a:t>
            </a:r>
            <a:r>
              <a:rPr lang="en-US" dirty="0" err="1"/>
              <a:t>envrionment</a:t>
            </a:r>
            <a:endParaRPr lang="en-US" dirty="0"/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now deployed in multiple stages and for multiple apps. 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Management Zones only give access to the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 3</a:t>
            </a:r>
            <a:r>
              <a:rPr lang="en-US" dirty="0"/>
              <a:t>: Dashboards allow easy access to relevant data</a:t>
            </a:r>
          </a:p>
          <a:p>
            <a:r>
              <a:rPr lang="en-US" dirty="0"/>
              <a:t>-</a:t>
            </a:r>
            <a:r>
              <a:rPr lang="en-US" b="1" dirty="0"/>
              <a:t> Outcome 4</a:t>
            </a:r>
            <a:r>
              <a:rPr lang="en-US" dirty="0"/>
              <a:t>: Incidents are forwarded to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 5</a:t>
            </a:r>
            <a:r>
              <a:rPr lang="en-US" dirty="0"/>
              <a:t>:. Monitoring data can also be pulled through API (</a:t>
            </a:r>
            <a:r>
              <a:rPr lang="en-US" dirty="0" err="1"/>
              <a:t>Monspec</a:t>
            </a:r>
            <a:r>
              <a:rPr lang="en-US" dirty="0"/>
              <a:t>) on demand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0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DA4FE-9707-49FF-ABA4-06B5918BE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now that we got that out of the way, we can discuss ProcessGroups. Unsurprisingly, ProcessGroups are non-other than groups of processes!  Tomcat cluster, Jboss cluster, WebSphere cluster.  In the SmartScape view this logically lies between the Host and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EEB65-39F1-4DF9-9830-60B7F1F916FA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67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differences is that Dynatrace will automatically create these ‘configuration buckets’ based on its understanding of the individual processes.  This allows the process to restart, </a:t>
            </a:r>
            <a:r>
              <a:rPr lang="en-US" dirty="0" err="1"/>
              <a:t>updata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without losing metric continuity or configurations stored within Dynatrace.  If you familiar with AppMon you safely think of ProcessGroups as agent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7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15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2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lets talk about OOTB detection rules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don’t have quality result?  We can customize it!</a:t>
            </a:r>
          </a:p>
          <a:p>
            <a:r>
              <a:rPr lang="en-US" dirty="0"/>
              <a:t>Not perfect for unknown technologies and frameworks – i.e. version numbers being captured</a:t>
            </a:r>
          </a:p>
          <a:p>
            <a:r>
              <a:rPr lang="en-US" dirty="0"/>
              <a:t>Everything looks the same – i.e. “tomcat” as the name for all tomcat ProcessGroups</a:t>
            </a:r>
          </a:p>
          <a:p>
            <a:r>
              <a:rPr lang="en-US" dirty="0"/>
              <a:t>Fine tuning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8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C8E09-CA73-9248-AD39-DA34A8A7A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1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026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51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4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74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0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3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21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96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9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120"/>
            <a:ext cx="12182133" cy="6851880"/>
            <a:chOff x="12600" y="954359"/>
            <a:chExt cx="10078920" cy="5668921"/>
          </a:xfrm>
        </p:grpSpPr>
        <p:sp>
          <p:nvSpPr>
            <p:cNvPr id="238" name="Freeform: Shape 1"/>
            <p:cNvSpPr/>
            <p:nvPr userDrawn="1"/>
          </p:nvSpPr>
          <p:spPr>
            <a:xfrm>
              <a:off x="12600" y="954359"/>
              <a:ext cx="10078920" cy="56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15748">
                  <a:moveTo>
                    <a:pt x="14000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27998" y="0"/>
                  </a:lnTo>
                  <a:lnTo>
                    <a:pt x="27998" y="1574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"/>
            <p:cNvSpPr/>
            <p:nvPr userDrawn="1"/>
          </p:nvSpPr>
          <p:spPr>
            <a:xfrm>
              <a:off x="12600" y="6418080"/>
              <a:ext cx="10078920" cy="20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571">
                  <a:moveTo>
                    <a:pt x="0" y="0"/>
                  </a:moveTo>
                  <a:lnTo>
                    <a:pt x="27998" y="0"/>
                  </a:lnTo>
                  <a:lnTo>
                    <a:pt x="27998" y="571"/>
                  </a:lnTo>
                  <a:lnTo>
                    <a:pt x="0" y="57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3"/>
            <p:cNvSpPr/>
            <p:nvPr userDrawn="1"/>
          </p:nvSpPr>
          <p:spPr>
            <a:xfrm>
              <a:off x="5869080" y="4425120"/>
              <a:ext cx="39024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771">
                  <a:moveTo>
                    <a:pt x="0" y="65"/>
                  </a:moveTo>
                  <a:cubicBezTo>
                    <a:pt x="0" y="65"/>
                    <a:pt x="185" y="0"/>
                    <a:pt x="450" y="0"/>
                  </a:cubicBezTo>
                  <a:cubicBezTo>
                    <a:pt x="861" y="0"/>
                    <a:pt x="1085" y="157"/>
                    <a:pt x="1085" y="443"/>
                  </a:cubicBezTo>
                  <a:cubicBezTo>
                    <a:pt x="1085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3" y="947"/>
                    <a:pt x="448" y="804"/>
                  </a:cubicBezTo>
                  <a:cubicBezTo>
                    <a:pt x="547" y="711"/>
                    <a:pt x="690" y="626"/>
                    <a:pt x="690" y="478"/>
                  </a:cubicBezTo>
                  <a:cubicBezTo>
                    <a:pt x="690" y="358"/>
                    <a:pt x="594" y="291"/>
                    <a:pt x="411" y="291"/>
                  </a:cubicBezTo>
                  <a:cubicBezTo>
                    <a:pt x="224" y="291"/>
                    <a:pt x="18" y="360"/>
                    <a:pt x="18" y="360"/>
                  </a:cubicBezTo>
                  <a:lnTo>
                    <a:pt x="0" y="360"/>
                  </a:lnTo>
                  <a:close/>
                  <a:moveTo>
                    <a:pt x="681" y="1564"/>
                  </a:moveTo>
                  <a:cubicBezTo>
                    <a:pt x="681" y="1688"/>
                    <a:pt x="600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0" y="1356"/>
                    <a:pt x="681" y="1441"/>
                    <a:pt x="681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4"/>
            <p:cNvSpPr/>
            <p:nvPr userDrawn="1"/>
          </p:nvSpPr>
          <p:spPr>
            <a:xfrm>
              <a:off x="5170320" y="4425120"/>
              <a:ext cx="39060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6" h="1771">
                  <a:moveTo>
                    <a:pt x="451" y="0"/>
                  </a:moveTo>
                  <a:cubicBezTo>
                    <a:pt x="862" y="0"/>
                    <a:pt x="1086" y="157"/>
                    <a:pt x="1086" y="443"/>
                  </a:cubicBezTo>
                  <a:cubicBezTo>
                    <a:pt x="1086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4" y="947"/>
                    <a:pt x="448" y="804"/>
                  </a:cubicBezTo>
                  <a:cubicBezTo>
                    <a:pt x="548" y="711"/>
                    <a:pt x="691" y="626"/>
                    <a:pt x="691" y="478"/>
                  </a:cubicBezTo>
                  <a:cubicBezTo>
                    <a:pt x="691" y="358"/>
                    <a:pt x="594" y="291"/>
                    <a:pt x="411" y="291"/>
                  </a:cubicBezTo>
                  <a:cubicBezTo>
                    <a:pt x="224" y="291"/>
                    <a:pt x="19" y="360"/>
                    <a:pt x="19" y="360"/>
                  </a:cubicBezTo>
                  <a:lnTo>
                    <a:pt x="0" y="360"/>
                  </a:lnTo>
                  <a:lnTo>
                    <a:pt x="0" y="65"/>
                  </a:lnTo>
                  <a:cubicBezTo>
                    <a:pt x="0" y="65"/>
                    <a:pt x="185" y="0"/>
                    <a:pt x="451" y="0"/>
                  </a:cubicBezTo>
                  <a:close/>
                  <a:moveTo>
                    <a:pt x="682" y="1564"/>
                  </a:moveTo>
                  <a:cubicBezTo>
                    <a:pt x="682" y="1688"/>
                    <a:pt x="601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1" y="1356"/>
                    <a:pt x="682" y="1441"/>
                    <a:pt x="682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5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6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7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8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9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1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2"/>
            <p:cNvSpPr/>
            <p:nvPr userDrawn="1"/>
          </p:nvSpPr>
          <p:spPr>
            <a:xfrm>
              <a:off x="932364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3"/>
            <p:cNvSpPr/>
            <p:nvPr userDrawn="1"/>
          </p:nvSpPr>
          <p:spPr>
            <a:xfrm>
              <a:off x="9348120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79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8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8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79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4"/>
            <p:cNvSpPr/>
            <p:nvPr userDrawn="1"/>
          </p:nvSpPr>
          <p:spPr>
            <a:xfrm>
              <a:off x="940572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5"/>
            <p:cNvSpPr/>
            <p:nvPr userDrawn="1"/>
          </p:nvSpPr>
          <p:spPr>
            <a:xfrm>
              <a:off x="9406440" y="5235480"/>
              <a:ext cx="197280" cy="31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3">
                  <a:moveTo>
                    <a:pt x="304" y="458"/>
                  </a:moveTo>
                  <a:lnTo>
                    <a:pt x="58" y="883"/>
                  </a:lnTo>
                  <a:lnTo>
                    <a:pt x="0" y="849"/>
                  </a:lnTo>
                  <a:lnTo>
                    <a:pt x="490" y="0"/>
                  </a:lnTo>
                  <a:lnTo>
                    <a:pt x="549" y="3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6"/>
            <p:cNvSpPr/>
            <p:nvPr userDrawn="1"/>
          </p:nvSpPr>
          <p:spPr>
            <a:xfrm>
              <a:off x="943020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7"/>
            <p:cNvSpPr/>
            <p:nvPr userDrawn="1"/>
          </p:nvSpPr>
          <p:spPr>
            <a:xfrm>
              <a:off x="6470999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8"/>
            <p:cNvSpPr/>
            <p:nvPr userDrawn="1"/>
          </p:nvSpPr>
          <p:spPr>
            <a:xfrm>
              <a:off x="6495119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9"/>
            <p:cNvSpPr/>
            <p:nvPr userDrawn="1"/>
          </p:nvSpPr>
          <p:spPr>
            <a:xfrm>
              <a:off x="655308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0"/>
            <p:cNvSpPr/>
            <p:nvPr userDrawn="1"/>
          </p:nvSpPr>
          <p:spPr>
            <a:xfrm>
              <a:off x="6638399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1"/>
            <p:cNvSpPr/>
            <p:nvPr userDrawn="1"/>
          </p:nvSpPr>
          <p:spPr>
            <a:xfrm>
              <a:off x="657756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2"/>
            <p:cNvSpPr/>
            <p:nvPr userDrawn="1"/>
          </p:nvSpPr>
          <p:spPr>
            <a:xfrm>
              <a:off x="718416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3"/>
            <p:cNvSpPr/>
            <p:nvPr userDrawn="1"/>
          </p:nvSpPr>
          <p:spPr>
            <a:xfrm>
              <a:off x="720828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4"/>
            <p:cNvSpPr/>
            <p:nvPr userDrawn="1"/>
          </p:nvSpPr>
          <p:spPr>
            <a:xfrm>
              <a:off x="726624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"/>
            <p:cNvSpPr/>
            <p:nvPr userDrawn="1"/>
          </p:nvSpPr>
          <p:spPr>
            <a:xfrm>
              <a:off x="722916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7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"/>
            <p:cNvSpPr/>
            <p:nvPr userDrawn="1"/>
          </p:nvSpPr>
          <p:spPr>
            <a:xfrm>
              <a:off x="729072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"/>
            <p:cNvSpPr/>
            <p:nvPr userDrawn="1"/>
          </p:nvSpPr>
          <p:spPr>
            <a:xfrm>
              <a:off x="861048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8"/>
            <p:cNvSpPr/>
            <p:nvPr userDrawn="1"/>
          </p:nvSpPr>
          <p:spPr>
            <a:xfrm>
              <a:off x="8634959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80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9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9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80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9"/>
            <p:cNvSpPr/>
            <p:nvPr userDrawn="1"/>
          </p:nvSpPr>
          <p:spPr>
            <a:xfrm>
              <a:off x="86925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30"/>
            <p:cNvSpPr/>
            <p:nvPr userDrawn="1"/>
          </p:nvSpPr>
          <p:spPr>
            <a:xfrm>
              <a:off x="865548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31"/>
            <p:cNvSpPr/>
            <p:nvPr userDrawn="1"/>
          </p:nvSpPr>
          <p:spPr>
            <a:xfrm>
              <a:off x="871704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32"/>
            <p:cNvSpPr/>
            <p:nvPr userDrawn="1"/>
          </p:nvSpPr>
          <p:spPr>
            <a:xfrm>
              <a:off x="789732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33"/>
            <p:cNvSpPr/>
            <p:nvPr userDrawn="1"/>
          </p:nvSpPr>
          <p:spPr>
            <a:xfrm>
              <a:off x="792144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34"/>
            <p:cNvSpPr/>
            <p:nvPr userDrawn="1"/>
          </p:nvSpPr>
          <p:spPr>
            <a:xfrm>
              <a:off x="797940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35"/>
            <p:cNvSpPr/>
            <p:nvPr userDrawn="1"/>
          </p:nvSpPr>
          <p:spPr>
            <a:xfrm>
              <a:off x="8064719" y="5218920"/>
              <a:ext cx="2412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981">
                  <a:moveTo>
                    <a:pt x="0" y="0"/>
                  </a:moveTo>
                  <a:lnTo>
                    <a:pt x="68" y="0"/>
                  </a:lnTo>
                  <a:lnTo>
                    <a:pt x="68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36"/>
            <p:cNvSpPr/>
            <p:nvPr userDrawn="1"/>
          </p:nvSpPr>
          <p:spPr>
            <a:xfrm>
              <a:off x="800388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37"/>
            <p:cNvSpPr/>
            <p:nvPr userDrawn="1"/>
          </p:nvSpPr>
          <p:spPr>
            <a:xfrm>
              <a:off x="575784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38"/>
            <p:cNvSpPr/>
            <p:nvPr userDrawn="1"/>
          </p:nvSpPr>
          <p:spPr>
            <a:xfrm>
              <a:off x="578196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39"/>
            <p:cNvSpPr/>
            <p:nvPr userDrawn="1"/>
          </p:nvSpPr>
          <p:spPr>
            <a:xfrm>
              <a:off x="583991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40"/>
            <p:cNvSpPr/>
            <p:nvPr userDrawn="1"/>
          </p:nvSpPr>
          <p:spPr>
            <a:xfrm>
              <a:off x="5925240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41"/>
            <p:cNvSpPr/>
            <p:nvPr userDrawn="1"/>
          </p:nvSpPr>
          <p:spPr>
            <a:xfrm>
              <a:off x="586440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42"/>
            <p:cNvSpPr/>
            <p:nvPr userDrawn="1"/>
          </p:nvSpPr>
          <p:spPr>
            <a:xfrm>
              <a:off x="5044320" y="5215680"/>
              <a:ext cx="365399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1016">
                  <a:moveTo>
                    <a:pt x="589" y="7"/>
                  </a:moveTo>
                  <a:cubicBezTo>
                    <a:pt x="681" y="22"/>
                    <a:pt x="757" y="56"/>
                    <a:pt x="829" y="115"/>
                  </a:cubicBezTo>
                  <a:cubicBezTo>
                    <a:pt x="902" y="174"/>
                    <a:pt x="949" y="241"/>
                    <a:pt x="982" y="328"/>
                  </a:cubicBezTo>
                  <a:cubicBezTo>
                    <a:pt x="1015" y="415"/>
                    <a:pt x="1024" y="497"/>
                    <a:pt x="1009" y="589"/>
                  </a:cubicBezTo>
                  <a:cubicBezTo>
                    <a:pt x="994" y="681"/>
                    <a:pt x="960" y="756"/>
                    <a:pt x="901" y="829"/>
                  </a:cubicBezTo>
                  <a:cubicBezTo>
                    <a:pt x="842" y="901"/>
                    <a:pt x="775" y="949"/>
                    <a:pt x="688" y="982"/>
                  </a:cubicBezTo>
                  <a:cubicBezTo>
                    <a:pt x="601" y="1015"/>
                    <a:pt x="520" y="1024"/>
                    <a:pt x="427" y="1009"/>
                  </a:cubicBezTo>
                  <a:cubicBezTo>
                    <a:pt x="335" y="994"/>
                    <a:pt x="260" y="960"/>
                    <a:pt x="187" y="901"/>
                  </a:cubicBezTo>
                  <a:cubicBezTo>
                    <a:pt x="115" y="842"/>
                    <a:pt x="67" y="775"/>
                    <a:pt x="34" y="688"/>
                  </a:cubicBezTo>
                  <a:cubicBezTo>
                    <a:pt x="0" y="601"/>
                    <a:pt x="-8" y="519"/>
                    <a:pt x="7" y="427"/>
                  </a:cubicBezTo>
                  <a:cubicBezTo>
                    <a:pt x="22" y="335"/>
                    <a:pt x="56" y="260"/>
                    <a:pt x="115" y="187"/>
                  </a:cubicBezTo>
                  <a:cubicBezTo>
                    <a:pt x="174" y="115"/>
                    <a:pt x="241" y="67"/>
                    <a:pt x="328" y="34"/>
                  </a:cubicBezTo>
                  <a:cubicBezTo>
                    <a:pt x="415" y="1"/>
                    <a:pt x="497" y="-8"/>
                    <a:pt x="589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43"/>
            <p:cNvSpPr/>
            <p:nvPr userDrawn="1"/>
          </p:nvSpPr>
          <p:spPr>
            <a:xfrm>
              <a:off x="50688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44"/>
            <p:cNvSpPr/>
            <p:nvPr userDrawn="1"/>
          </p:nvSpPr>
          <p:spPr>
            <a:xfrm>
              <a:off x="512675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45"/>
            <p:cNvSpPr/>
            <p:nvPr userDrawn="1"/>
          </p:nvSpPr>
          <p:spPr>
            <a:xfrm>
              <a:off x="5124239" y="5238360"/>
              <a:ext cx="19728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4">
                  <a:moveTo>
                    <a:pt x="520" y="867"/>
                  </a:moveTo>
                  <a:lnTo>
                    <a:pt x="490" y="884"/>
                  </a:lnTo>
                  <a:lnTo>
                    <a:pt x="0" y="34"/>
                  </a:lnTo>
                  <a:lnTo>
                    <a:pt x="59" y="0"/>
                  </a:lnTo>
                  <a:lnTo>
                    <a:pt x="549" y="85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46"/>
            <p:cNvSpPr/>
            <p:nvPr userDrawn="1"/>
          </p:nvSpPr>
          <p:spPr>
            <a:xfrm>
              <a:off x="51512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47"/>
            <p:cNvSpPr/>
            <p:nvPr userDrawn="1"/>
          </p:nvSpPr>
          <p:spPr>
            <a:xfrm>
              <a:off x="433188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1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3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1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48"/>
            <p:cNvSpPr/>
            <p:nvPr userDrawn="1"/>
          </p:nvSpPr>
          <p:spPr>
            <a:xfrm>
              <a:off x="43560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49"/>
            <p:cNvSpPr/>
            <p:nvPr userDrawn="1"/>
          </p:nvSpPr>
          <p:spPr>
            <a:xfrm>
              <a:off x="44139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50"/>
            <p:cNvSpPr/>
            <p:nvPr userDrawn="1"/>
          </p:nvSpPr>
          <p:spPr>
            <a:xfrm>
              <a:off x="4391279" y="5251320"/>
              <a:ext cx="245160" cy="28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" h="795">
                  <a:moveTo>
                    <a:pt x="367" y="419"/>
                  </a:moveTo>
                  <a:lnTo>
                    <a:pt x="51" y="795"/>
                  </a:lnTo>
                  <a:lnTo>
                    <a:pt x="0" y="751"/>
                  </a:lnTo>
                  <a:lnTo>
                    <a:pt x="630" y="0"/>
                  </a:lnTo>
                  <a:lnTo>
                    <a:pt x="682" y="43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51"/>
            <p:cNvSpPr/>
            <p:nvPr userDrawn="1"/>
          </p:nvSpPr>
          <p:spPr>
            <a:xfrm>
              <a:off x="44384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9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52"/>
            <p:cNvSpPr/>
            <p:nvPr userDrawn="1"/>
          </p:nvSpPr>
          <p:spPr>
            <a:xfrm>
              <a:off x="6040440" y="2611080"/>
              <a:ext cx="1938960" cy="378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87" h="10518">
                  <a:moveTo>
                    <a:pt x="676" y="10518"/>
                  </a:moveTo>
                  <a:lnTo>
                    <a:pt x="676" y="4130"/>
                  </a:lnTo>
                  <a:lnTo>
                    <a:pt x="0" y="3454"/>
                  </a:lnTo>
                  <a:lnTo>
                    <a:pt x="0" y="0"/>
                  </a:lnTo>
                  <a:lnTo>
                    <a:pt x="5387" y="0"/>
                  </a:lnTo>
                  <a:lnTo>
                    <a:pt x="5387" y="3454"/>
                  </a:lnTo>
                  <a:lnTo>
                    <a:pt x="4711" y="4130"/>
                  </a:lnTo>
                  <a:lnTo>
                    <a:pt x="4711" y="10518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53"/>
            <p:cNvSpPr/>
            <p:nvPr userDrawn="1"/>
          </p:nvSpPr>
          <p:spPr>
            <a:xfrm>
              <a:off x="6024240" y="2594880"/>
              <a:ext cx="1971360" cy="3818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7" h="10608">
                  <a:moveTo>
                    <a:pt x="5388" y="3480"/>
                  </a:moveTo>
                  <a:lnTo>
                    <a:pt x="4737" y="4131"/>
                  </a:lnTo>
                  <a:lnTo>
                    <a:pt x="4711" y="4157"/>
                  </a:lnTo>
                  <a:lnTo>
                    <a:pt x="4711" y="4194"/>
                  </a:lnTo>
                  <a:lnTo>
                    <a:pt x="4711" y="10519"/>
                  </a:lnTo>
                  <a:lnTo>
                    <a:pt x="766" y="10519"/>
                  </a:lnTo>
                  <a:lnTo>
                    <a:pt x="766" y="4194"/>
                  </a:lnTo>
                  <a:lnTo>
                    <a:pt x="766" y="4157"/>
                  </a:lnTo>
                  <a:lnTo>
                    <a:pt x="740" y="4131"/>
                  </a:lnTo>
                  <a:lnTo>
                    <a:pt x="89" y="3480"/>
                  </a:lnTo>
                  <a:lnTo>
                    <a:pt x="89" y="90"/>
                  </a:lnTo>
                  <a:lnTo>
                    <a:pt x="5388" y="90"/>
                  </a:lnTo>
                  <a:close/>
                  <a:moveTo>
                    <a:pt x="0" y="0"/>
                  </a:moveTo>
                  <a:lnTo>
                    <a:pt x="0" y="3517"/>
                  </a:lnTo>
                  <a:lnTo>
                    <a:pt x="677" y="4194"/>
                  </a:lnTo>
                  <a:lnTo>
                    <a:pt x="677" y="10608"/>
                  </a:lnTo>
                  <a:lnTo>
                    <a:pt x="4801" y="10608"/>
                  </a:lnTo>
                  <a:lnTo>
                    <a:pt x="4801" y="4194"/>
                  </a:lnTo>
                  <a:lnTo>
                    <a:pt x="5477" y="3517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54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55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56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57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58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59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60"/>
            <p:cNvSpPr/>
            <p:nvPr userDrawn="1"/>
          </p:nvSpPr>
          <p:spPr>
            <a:xfrm>
              <a:off x="7241760" y="3317039"/>
              <a:ext cx="528840" cy="52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" h="1470">
                  <a:moveTo>
                    <a:pt x="1470" y="735"/>
                  </a:moveTo>
                  <a:cubicBezTo>
                    <a:pt x="1470" y="870"/>
                    <a:pt x="1439" y="985"/>
                    <a:pt x="1372" y="1103"/>
                  </a:cubicBezTo>
                  <a:cubicBezTo>
                    <a:pt x="1304" y="1220"/>
                    <a:pt x="1220" y="1304"/>
                    <a:pt x="1103" y="1372"/>
                  </a:cubicBezTo>
                  <a:cubicBezTo>
                    <a:pt x="985" y="1439"/>
                    <a:pt x="870" y="1470"/>
                    <a:pt x="735" y="1470"/>
                  </a:cubicBezTo>
                  <a:cubicBezTo>
                    <a:pt x="600" y="1470"/>
                    <a:pt x="484" y="1439"/>
                    <a:pt x="367" y="1372"/>
                  </a:cubicBezTo>
                  <a:cubicBezTo>
                    <a:pt x="249" y="1304"/>
                    <a:pt x="165" y="1220"/>
                    <a:pt x="98" y="1103"/>
                  </a:cubicBezTo>
                  <a:cubicBezTo>
                    <a:pt x="30" y="985"/>
                    <a:pt x="0" y="870"/>
                    <a:pt x="0" y="735"/>
                  </a:cubicBezTo>
                  <a:cubicBezTo>
                    <a:pt x="0" y="600"/>
                    <a:pt x="30" y="484"/>
                    <a:pt x="98" y="367"/>
                  </a:cubicBezTo>
                  <a:cubicBezTo>
                    <a:pt x="165" y="249"/>
                    <a:pt x="249" y="165"/>
                    <a:pt x="367" y="98"/>
                  </a:cubicBezTo>
                  <a:cubicBezTo>
                    <a:pt x="484" y="30"/>
                    <a:pt x="600" y="0"/>
                    <a:pt x="735" y="0"/>
                  </a:cubicBezTo>
                  <a:cubicBezTo>
                    <a:pt x="870" y="0"/>
                    <a:pt x="985" y="30"/>
                    <a:pt x="1103" y="98"/>
                  </a:cubicBezTo>
                  <a:cubicBezTo>
                    <a:pt x="1220" y="165"/>
                    <a:pt x="1304" y="249"/>
                    <a:pt x="1372" y="367"/>
                  </a:cubicBezTo>
                  <a:cubicBezTo>
                    <a:pt x="1439" y="484"/>
                    <a:pt x="1470" y="600"/>
                    <a:pt x="1470" y="7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61"/>
            <p:cNvSpPr/>
            <p:nvPr userDrawn="1"/>
          </p:nvSpPr>
          <p:spPr>
            <a:xfrm>
              <a:off x="7165799" y="3237480"/>
              <a:ext cx="702000" cy="70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1" h="1961">
                  <a:moveTo>
                    <a:pt x="178" y="1438"/>
                  </a:moveTo>
                  <a:cubicBezTo>
                    <a:pt x="339" y="1693"/>
                    <a:pt x="623" y="1863"/>
                    <a:pt x="946" y="1863"/>
                  </a:cubicBezTo>
                  <a:cubicBezTo>
                    <a:pt x="1446" y="1863"/>
                    <a:pt x="1853" y="1456"/>
                    <a:pt x="1853" y="956"/>
                  </a:cubicBezTo>
                  <a:cubicBezTo>
                    <a:pt x="1853" y="632"/>
                    <a:pt x="1682" y="347"/>
                    <a:pt x="1425" y="186"/>
                  </a:cubicBezTo>
                  <a:cubicBezTo>
                    <a:pt x="1378" y="157"/>
                    <a:pt x="1256" y="0"/>
                    <a:pt x="1256" y="0"/>
                  </a:cubicBezTo>
                  <a:cubicBezTo>
                    <a:pt x="1659" y="131"/>
                    <a:pt x="1951" y="510"/>
                    <a:pt x="1951" y="956"/>
                  </a:cubicBezTo>
                  <a:cubicBezTo>
                    <a:pt x="1951" y="1510"/>
                    <a:pt x="1500" y="1961"/>
                    <a:pt x="946" y="1961"/>
                  </a:cubicBezTo>
                  <a:cubicBezTo>
                    <a:pt x="511" y="1961"/>
                    <a:pt x="139" y="1682"/>
                    <a:pt x="0" y="1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62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63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64"/>
            <p:cNvSpPr/>
            <p:nvPr userDrawn="1"/>
          </p:nvSpPr>
          <p:spPr>
            <a:xfrm>
              <a:off x="6871320" y="2946600"/>
              <a:ext cx="2113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588">
                  <a:moveTo>
                    <a:pt x="588" y="294"/>
                  </a:moveTo>
                  <a:cubicBezTo>
                    <a:pt x="588" y="348"/>
                    <a:pt x="575" y="394"/>
                    <a:pt x="548" y="441"/>
                  </a:cubicBezTo>
                  <a:cubicBezTo>
                    <a:pt x="521" y="488"/>
                    <a:pt x="488" y="521"/>
                    <a:pt x="441" y="548"/>
                  </a:cubicBezTo>
                  <a:cubicBezTo>
                    <a:pt x="394" y="575"/>
                    <a:pt x="348" y="588"/>
                    <a:pt x="294" y="588"/>
                  </a:cubicBezTo>
                  <a:cubicBezTo>
                    <a:pt x="240" y="588"/>
                    <a:pt x="194" y="575"/>
                    <a:pt x="147" y="548"/>
                  </a:cubicBezTo>
                  <a:cubicBezTo>
                    <a:pt x="100" y="521"/>
                    <a:pt x="66" y="488"/>
                    <a:pt x="39" y="441"/>
                  </a:cubicBezTo>
                  <a:cubicBezTo>
                    <a:pt x="12" y="394"/>
                    <a:pt x="0" y="348"/>
                    <a:pt x="0" y="294"/>
                  </a:cubicBezTo>
                  <a:cubicBezTo>
                    <a:pt x="0" y="240"/>
                    <a:pt x="12" y="194"/>
                    <a:pt x="39" y="147"/>
                  </a:cubicBezTo>
                  <a:cubicBezTo>
                    <a:pt x="66" y="100"/>
                    <a:pt x="100" y="66"/>
                    <a:pt x="147" y="39"/>
                  </a:cubicBezTo>
                  <a:cubicBezTo>
                    <a:pt x="194" y="12"/>
                    <a:pt x="240" y="0"/>
                    <a:pt x="294" y="0"/>
                  </a:cubicBezTo>
                  <a:cubicBezTo>
                    <a:pt x="348" y="0"/>
                    <a:pt x="394" y="12"/>
                    <a:pt x="441" y="39"/>
                  </a:cubicBezTo>
                  <a:cubicBezTo>
                    <a:pt x="488" y="66"/>
                    <a:pt x="521" y="100"/>
                    <a:pt x="548" y="147"/>
                  </a:cubicBezTo>
                  <a:cubicBezTo>
                    <a:pt x="575" y="194"/>
                    <a:pt x="588" y="240"/>
                    <a:pt x="588" y="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65"/>
            <p:cNvSpPr/>
            <p:nvPr userDrawn="1"/>
          </p:nvSpPr>
          <p:spPr>
            <a:xfrm>
              <a:off x="6783120" y="2858400"/>
              <a:ext cx="350280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906">
                  <a:moveTo>
                    <a:pt x="767" y="162"/>
                  </a:moveTo>
                  <a:cubicBezTo>
                    <a:pt x="701" y="121"/>
                    <a:pt x="622" y="98"/>
                    <a:pt x="539" y="98"/>
                  </a:cubicBezTo>
                  <a:cubicBezTo>
                    <a:pt x="295" y="98"/>
                    <a:pt x="98" y="296"/>
                    <a:pt x="98" y="539"/>
                  </a:cubicBezTo>
                  <a:cubicBezTo>
                    <a:pt x="98" y="622"/>
                    <a:pt x="121" y="701"/>
                    <a:pt x="162" y="767"/>
                  </a:cubicBezTo>
                  <a:lnTo>
                    <a:pt x="144" y="906"/>
                  </a:lnTo>
                  <a:cubicBezTo>
                    <a:pt x="54" y="809"/>
                    <a:pt x="0" y="680"/>
                    <a:pt x="0" y="539"/>
                  </a:cubicBezTo>
                  <a:cubicBezTo>
                    <a:pt x="0" y="241"/>
                    <a:pt x="241" y="0"/>
                    <a:pt x="539" y="0"/>
                  </a:cubicBezTo>
                  <a:cubicBezTo>
                    <a:pt x="717" y="0"/>
                    <a:pt x="876" y="87"/>
                    <a:pt x="974" y="221"/>
                  </a:cubicBezTo>
                  <a:cubicBezTo>
                    <a:pt x="974" y="221"/>
                    <a:pt x="774" y="166"/>
                    <a:pt x="767" y="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66"/>
            <p:cNvSpPr/>
            <p:nvPr userDrawn="1"/>
          </p:nvSpPr>
          <p:spPr>
            <a:xfrm>
              <a:off x="6915600" y="2990880"/>
              <a:ext cx="1231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42">
                  <a:moveTo>
                    <a:pt x="171" y="342"/>
                  </a:moveTo>
                  <a:cubicBezTo>
                    <a:pt x="108" y="342"/>
                    <a:pt x="50" y="307"/>
                    <a:pt x="20" y="252"/>
                  </a:cubicBezTo>
                  <a:cubicBezTo>
                    <a:pt x="-25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3" y="130"/>
                    <a:pt x="348" y="176"/>
                    <a:pt x="335" y="220"/>
                  </a:cubicBezTo>
                  <a:cubicBezTo>
                    <a:pt x="321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67"/>
            <p:cNvSpPr/>
            <p:nvPr userDrawn="1"/>
          </p:nvSpPr>
          <p:spPr>
            <a:xfrm>
              <a:off x="6907680" y="29829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4" y="122"/>
                  </a:moveTo>
                  <a:cubicBezTo>
                    <a:pt x="363" y="195"/>
                    <a:pt x="336" y="285"/>
                    <a:pt x="263" y="324"/>
                  </a:cubicBezTo>
                  <a:cubicBezTo>
                    <a:pt x="241" y="336"/>
                    <a:pt x="217" y="342"/>
                    <a:pt x="193" y="342"/>
                  </a:cubicBezTo>
                  <a:cubicBezTo>
                    <a:pt x="140" y="342"/>
                    <a:pt x="88" y="314"/>
                    <a:pt x="61" y="263"/>
                  </a:cubicBezTo>
                  <a:cubicBezTo>
                    <a:pt x="22" y="191"/>
                    <a:pt x="50" y="100"/>
                    <a:pt x="122" y="61"/>
                  </a:cubicBezTo>
                  <a:cubicBezTo>
                    <a:pt x="145" y="49"/>
                    <a:pt x="169" y="43"/>
                    <a:pt x="193" y="43"/>
                  </a:cubicBezTo>
                  <a:cubicBezTo>
                    <a:pt x="246" y="43"/>
                    <a:pt x="297" y="72"/>
                    <a:pt x="324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29" y="8"/>
                    <a:pt x="101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6"/>
                    <a:pt x="-2" y="239"/>
                    <a:pt x="23" y="284"/>
                  </a:cubicBezTo>
                  <a:cubicBezTo>
                    <a:pt x="56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3" y="195"/>
                    <a:pt x="363" y="101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68"/>
            <p:cNvSpPr/>
            <p:nvPr userDrawn="1"/>
          </p:nvSpPr>
          <p:spPr>
            <a:xfrm>
              <a:off x="6928920" y="2981520"/>
              <a:ext cx="9540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393">
                  <a:moveTo>
                    <a:pt x="202" y="393"/>
                  </a:moveTo>
                  <a:cubicBezTo>
                    <a:pt x="185" y="393"/>
                    <a:pt x="169" y="384"/>
                    <a:pt x="161" y="368"/>
                  </a:cubicBezTo>
                  <a:lnTo>
                    <a:pt x="6" y="80"/>
                  </a:lnTo>
                  <a:cubicBezTo>
                    <a:pt x="-1" y="67"/>
                    <a:pt x="-2" y="52"/>
                    <a:pt x="4" y="38"/>
                  </a:cubicBezTo>
                  <a:cubicBezTo>
                    <a:pt x="8" y="28"/>
                    <a:pt x="18" y="19"/>
                    <a:pt x="28" y="14"/>
                  </a:cubicBezTo>
                  <a:lnTo>
                    <a:pt x="43" y="6"/>
                  </a:lnTo>
                  <a:cubicBezTo>
                    <a:pt x="50" y="2"/>
                    <a:pt x="57" y="0"/>
                    <a:pt x="65" y="0"/>
                  </a:cubicBezTo>
                  <a:cubicBezTo>
                    <a:pt x="83" y="0"/>
                    <a:pt x="99" y="10"/>
                    <a:pt x="107" y="25"/>
                  </a:cubicBezTo>
                  <a:lnTo>
                    <a:pt x="260" y="311"/>
                  </a:lnTo>
                  <a:cubicBezTo>
                    <a:pt x="274" y="336"/>
                    <a:pt x="264" y="366"/>
                    <a:pt x="240" y="380"/>
                  </a:cubicBezTo>
                  <a:lnTo>
                    <a:pt x="225" y="388"/>
                  </a:lnTo>
                  <a:cubicBezTo>
                    <a:pt x="218" y="391"/>
                    <a:pt x="210" y="393"/>
                    <a:pt x="202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69"/>
            <p:cNvSpPr/>
            <p:nvPr userDrawn="1"/>
          </p:nvSpPr>
          <p:spPr>
            <a:xfrm>
              <a:off x="6920999" y="2973600"/>
              <a:ext cx="11160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437">
                  <a:moveTo>
                    <a:pt x="110" y="58"/>
                  </a:moveTo>
                  <a:lnTo>
                    <a:pt x="265" y="346"/>
                  </a:lnTo>
                  <a:cubicBezTo>
                    <a:pt x="271" y="359"/>
                    <a:pt x="267" y="374"/>
                    <a:pt x="254" y="381"/>
                  </a:cubicBezTo>
                  <a:lnTo>
                    <a:pt x="236" y="390"/>
                  </a:lnTo>
                  <a:cubicBezTo>
                    <a:pt x="233" y="392"/>
                    <a:pt x="228" y="393"/>
                    <a:pt x="224" y="393"/>
                  </a:cubicBezTo>
                  <a:cubicBezTo>
                    <a:pt x="215" y="393"/>
                    <a:pt x="207" y="388"/>
                    <a:pt x="202" y="380"/>
                  </a:cubicBezTo>
                  <a:lnTo>
                    <a:pt x="47" y="91"/>
                  </a:lnTo>
                  <a:cubicBezTo>
                    <a:pt x="40" y="79"/>
                    <a:pt x="45" y="63"/>
                    <a:pt x="57" y="57"/>
                  </a:cubicBezTo>
                  <a:lnTo>
                    <a:pt x="75" y="47"/>
                  </a:lnTo>
                  <a:cubicBezTo>
                    <a:pt x="79" y="45"/>
                    <a:pt x="83" y="44"/>
                    <a:pt x="87" y="44"/>
                  </a:cubicBezTo>
                  <a:cubicBezTo>
                    <a:pt x="96" y="44"/>
                    <a:pt x="105" y="49"/>
                    <a:pt x="110" y="58"/>
                  </a:cubicBezTo>
                  <a:close/>
                  <a:moveTo>
                    <a:pt x="87" y="0"/>
                  </a:moveTo>
                  <a:cubicBezTo>
                    <a:pt x="76" y="0"/>
                    <a:pt x="64" y="3"/>
                    <a:pt x="54" y="9"/>
                  </a:cubicBezTo>
                  <a:lnTo>
                    <a:pt x="36" y="18"/>
                  </a:lnTo>
                  <a:cubicBezTo>
                    <a:pt x="20" y="27"/>
                    <a:pt x="8" y="41"/>
                    <a:pt x="3" y="59"/>
                  </a:cubicBezTo>
                  <a:cubicBezTo>
                    <a:pt x="-2" y="77"/>
                    <a:pt x="-1" y="96"/>
                    <a:pt x="8" y="112"/>
                  </a:cubicBezTo>
                  <a:lnTo>
                    <a:pt x="163" y="401"/>
                  </a:lnTo>
                  <a:cubicBezTo>
                    <a:pt x="175" y="423"/>
                    <a:pt x="199" y="437"/>
                    <a:pt x="224" y="437"/>
                  </a:cubicBezTo>
                  <a:cubicBezTo>
                    <a:pt x="236" y="437"/>
                    <a:pt x="247" y="434"/>
                    <a:pt x="257" y="429"/>
                  </a:cubicBezTo>
                  <a:lnTo>
                    <a:pt x="275" y="419"/>
                  </a:lnTo>
                  <a:cubicBezTo>
                    <a:pt x="309" y="401"/>
                    <a:pt x="321" y="359"/>
                    <a:pt x="303" y="326"/>
                  </a:cubicBezTo>
                  <a:lnTo>
                    <a:pt x="148" y="37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70"/>
            <p:cNvSpPr/>
            <p:nvPr userDrawn="1"/>
          </p:nvSpPr>
          <p:spPr>
            <a:xfrm>
              <a:off x="7054560" y="2883600"/>
              <a:ext cx="644040" cy="42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0" h="1172">
                  <a:moveTo>
                    <a:pt x="1764" y="1130"/>
                  </a:moveTo>
                  <a:lnTo>
                    <a:pt x="1738" y="1172"/>
                  </a:lnTo>
                  <a:lnTo>
                    <a:pt x="0" y="84"/>
                  </a:lnTo>
                  <a:lnTo>
                    <a:pt x="52" y="0"/>
                  </a:lnTo>
                  <a:lnTo>
                    <a:pt x="1790" y="10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71"/>
            <p:cNvSpPr/>
            <p:nvPr userDrawn="1"/>
          </p:nvSpPr>
          <p:spPr>
            <a:xfrm>
              <a:off x="6807240" y="3127679"/>
              <a:ext cx="425160" cy="65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1808">
                  <a:moveTo>
                    <a:pt x="1141" y="1782"/>
                  </a:moveTo>
                  <a:lnTo>
                    <a:pt x="1099" y="1808"/>
                  </a:lnTo>
                  <a:lnTo>
                    <a:pt x="0" y="52"/>
                  </a:lnTo>
                  <a:lnTo>
                    <a:pt x="84" y="0"/>
                  </a:lnTo>
                  <a:lnTo>
                    <a:pt x="1182" y="17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72"/>
            <p:cNvSpPr/>
            <p:nvPr userDrawn="1"/>
          </p:nvSpPr>
          <p:spPr>
            <a:xfrm>
              <a:off x="7738199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73"/>
            <p:cNvSpPr/>
            <p:nvPr userDrawn="1"/>
          </p:nvSpPr>
          <p:spPr>
            <a:xfrm>
              <a:off x="77220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1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1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74"/>
            <p:cNvSpPr/>
            <p:nvPr userDrawn="1"/>
          </p:nvSpPr>
          <p:spPr>
            <a:xfrm>
              <a:off x="6188400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75"/>
            <p:cNvSpPr/>
            <p:nvPr userDrawn="1"/>
          </p:nvSpPr>
          <p:spPr>
            <a:xfrm>
              <a:off x="61722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2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2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76"/>
            <p:cNvSpPr/>
            <p:nvPr userDrawn="1"/>
          </p:nvSpPr>
          <p:spPr>
            <a:xfrm>
              <a:off x="6312240" y="2341800"/>
              <a:ext cx="128160" cy="70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7" h="1956">
                  <a:moveTo>
                    <a:pt x="178" y="1956"/>
                  </a:moveTo>
                  <a:cubicBezTo>
                    <a:pt x="80" y="1956"/>
                    <a:pt x="0" y="1877"/>
                    <a:pt x="0" y="1778"/>
                  </a:cubicBezTo>
                  <a:lnTo>
                    <a:pt x="0" y="0"/>
                  </a:lnTo>
                  <a:lnTo>
                    <a:pt x="357" y="0"/>
                  </a:lnTo>
                  <a:lnTo>
                    <a:pt x="357" y="1778"/>
                  </a:lnTo>
                  <a:cubicBezTo>
                    <a:pt x="357" y="1877"/>
                    <a:pt x="277" y="1956"/>
                    <a:pt x="178" y="1956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77"/>
            <p:cNvSpPr/>
            <p:nvPr userDrawn="1"/>
          </p:nvSpPr>
          <p:spPr>
            <a:xfrm>
              <a:off x="6296399" y="2325600"/>
              <a:ext cx="1598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2046">
                  <a:moveTo>
                    <a:pt x="356" y="1823"/>
                  </a:moveTo>
                  <a:cubicBezTo>
                    <a:pt x="356" y="1897"/>
                    <a:pt x="295" y="1957"/>
                    <a:pt x="222" y="1957"/>
                  </a:cubicBezTo>
                  <a:cubicBezTo>
                    <a:pt x="148" y="1957"/>
                    <a:pt x="89" y="1897"/>
                    <a:pt x="89" y="1823"/>
                  </a:cubicBezTo>
                  <a:lnTo>
                    <a:pt x="89" y="89"/>
                  </a:lnTo>
                  <a:lnTo>
                    <a:pt x="356" y="89"/>
                  </a:lnTo>
                  <a:close/>
                  <a:moveTo>
                    <a:pt x="445" y="0"/>
                  </a:moveTo>
                  <a:lnTo>
                    <a:pt x="0" y="0"/>
                  </a:lnTo>
                  <a:lnTo>
                    <a:pt x="0" y="1823"/>
                  </a:lnTo>
                  <a:cubicBezTo>
                    <a:pt x="0" y="1946"/>
                    <a:pt x="100" y="2046"/>
                    <a:pt x="222" y="2046"/>
                  </a:cubicBezTo>
                  <a:cubicBezTo>
                    <a:pt x="345" y="2046"/>
                    <a:pt x="445" y="1946"/>
                    <a:pt x="445" y="18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78"/>
            <p:cNvSpPr/>
            <p:nvPr userDrawn="1"/>
          </p:nvSpPr>
          <p:spPr>
            <a:xfrm>
              <a:off x="6200640" y="2098080"/>
              <a:ext cx="353880" cy="35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4" h="985">
                  <a:moveTo>
                    <a:pt x="0" y="0"/>
                  </a:moveTo>
                  <a:lnTo>
                    <a:pt x="984" y="0"/>
                  </a:lnTo>
                  <a:lnTo>
                    <a:pt x="984" y="985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79"/>
            <p:cNvSpPr/>
            <p:nvPr userDrawn="1"/>
          </p:nvSpPr>
          <p:spPr>
            <a:xfrm>
              <a:off x="6184440" y="2082240"/>
              <a:ext cx="38628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1073">
                  <a:moveTo>
                    <a:pt x="985" y="984"/>
                  </a:moveTo>
                  <a:lnTo>
                    <a:pt x="90" y="984"/>
                  </a:lnTo>
                  <a:lnTo>
                    <a:pt x="90" y="89"/>
                  </a:lnTo>
                  <a:lnTo>
                    <a:pt x="985" y="89"/>
                  </a:lnTo>
                  <a:close/>
                  <a:moveTo>
                    <a:pt x="1074" y="0"/>
                  </a:moveTo>
                  <a:lnTo>
                    <a:pt x="985" y="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984"/>
                  </a:lnTo>
                  <a:lnTo>
                    <a:pt x="0" y="1073"/>
                  </a:lnTo>
                  <a:lnTo>
                    <a:pt x="90" y="1073"/>
                  </a:lnTo>
                  <a:lnTo>
                    <a:pt x="985" y="1073"/>
                  </a:lnTo>
                  <a:lnTo>
                    <a:pt x="1074" y="1073"/>
                  </a:lnTo>
                  <a:lnTo>
                    <a:pt x="1074" y="984"/>
                  </a:lnTo>
                  <a:lnTo>
                    <a:pt x="1074" y="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80"/>
            <p:cNvSpPr/>
            <p:nvPr userDrawn="1"/>
          </p:nvSpPr>
          <p:spPr>
            <a:xfrm>
              <a:off x="6103799" y="1724040"/>
              <a:ext cx="541080" cy="37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4" h="1039">
                  <a:moveTo>
                    <a:pt x="0" y="1039"/>
                  </a:moveTo>
                  <a:lnTo>
                    <a:pt x="752" y="0"/>
                  </a:lnTo>
                  <a:lnTo>
                    <a:pt x="1504" y="1039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81"/>
            <p:cNvSpPr/>
            <p:nvPr userDrawn="1"/>
          </p:nvSpPr>
          <p:spPr>
            <a:xfrm>
              <a:off x="6072479" y="1696320"/>
              <a:ext cx="603720" cy="41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161">
                  <a:moveTo>
                    <a:pt x="1503" y="1072"/>
                  </a:moveTo>
                  <a:lnTo>
                    <a:pt x="174" y="1072"/>
                  </a:lnTo>
                  <a:lnTo>
                    <a:pt x="839" y="153"/>
                  </a:lnTo>
                  <a:close/>
                  <a:moveTo>
                    <a:pt x="839" y="0"/>
                  </a:moveTo>
                  <a:lnTo>
                    <a:pt x="0" y="1161"/>
                  </a:lnTo>
                  <a:lnTo>
                    <a:pt x="1678" y="116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82"/>
            <p:cNvSpPr/>
            <p:nvPr userDrawn="1"/>
          </p:nvSpPr>
          <p:spPr>
            <a:xfrm>
              <a:off x="6216839" y="2218680"/>
              <a:ext cx="133920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56">
                  <a:moveTo>
                    <a:pt x="0" y="0"/>
                  </a:moveTo>
                  <a:lnTo>
                    <a:pt x="373" y="0"/>
                  </a:lnTo>
                  <a:cubicBezTo>
                    <a:pt x="364" y="192"/>
                    <a:pt x="209" y="347"/>
                    <a:pt x="16" y="356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83"/>
            <p:cNvSpPr/>
            <p:nvPr userDrawn="1"/>
          </p:nvSpPr>
          <p:spPr>
            <a:xfrm>
              <a:off x="6216839" y="2212560"/>
              <a:ext cx="1400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" h="390">
                  <a:moveTo>
                    <a:pt x="33" y="355"/>
                  </a:moveTo>
                  <a:lnTo>
                    <a:pt x="0" y="356"/>
                  </a:lnTo>
                  <a:lnTo>
                    <a:pt x="0" y="390"/>
                  </a:lnTo>
                  <a:cubicBezTo>
                    <a:pt x="215" y="390"/>
                    <a:pt x="390" y="215"/>
                    <a:pt x="390" y="0"/>
                  </a:cubicBezTo>
                  <a:lnTo>
                    <a:pt x="0" y="0"/>
                  </a:lnTo>
                  <a:lnTo>
                    <a:pt x="0" y="33"/>
                  </a:lnTo>
                  <a:lnTo>
                    <a:pt x="355" y="33"/>
                  </a:lnTo>
                  <a:cubicBezTo>
                    <a:pt x="339" y="203"/>
                    <a:pt x="203" y="339"/>
                    <a:pt x="33" y="3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84"/>
            <p:cNvSpPr/>
            <p:nvPr userDrawn="1"/>
          </p:nvSpPr>
          <p:spPr>
            <a:xfrm>
              <a:off x="710388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85"/>
            <p:cNvSpPr/>
            <p:nvPr userDrawn="1"/>
          </p:nvSpPr>
          <p:spPr>
            <a:xfrm>
              <a:off x="7073280" y="53589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86"/>
            <p:cNvSpPr/>
            <p:nvPr userDrawn="1"/>
          </p:nvSpPr>
          <p:spPr>
            <a:xfrm>
              <a:off x="7066800" y="535284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5"/>
                  </a:lnTo>
                  <a:lnTo>
                    <a:pt x="306" y="35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87"/>
            <p:cNvSpPr/>
            <p:nvPr userDrawn="1"/>
          </p:nvSpPr>
          <p:spPr>
            <a:xfrm>
              <a:off x="725004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88"/>
            <p:cNvSpPr/>
            <p:nvPr userDrawn="1"/>
          </p:nvSpPr>
          <p:spPr>
            <a:xfrm>
              <a:off x="7219440" y="5255640"/>
              <a:ext cx="1098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6">
                  <a:moveTo>
                    <a:pt x="0" y="0"/>
                  </a:moveTo>
                  <a:lnTo>
                    <a:pt x="306" y="0"/>
                  </a:lnTo>
                  <a:lnTo>
                    <a:pt x="306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89"/>
            <p:cNvSpPr/>
            <p:nvPr userDrawn="1"/>
          </p:nvSpPr>
          <p:spPr>
            <a:xfrm>
              <a:off x="7212960" y="524916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90"/>
            <p:cNvSpPr/>
            <p:nvPr userDrawn="1"/>
          </p:nvSpPr>
          <p:spPr>
            <a:xfrm>
              <a:off x="7396199" y="5191920"/>
              <a:ext cx="4824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1218">
                  <a:moveTo>
                    <a:pt x="68" y="1218"/>
                  </a:moveTo>
                  <a:cubicBezTo>
                    <a:pt x="30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0" y="0"/>
                    <a:pt x="68" y="0"/>
                  </a:cubicBezTo>
                  <a:cubicBezTo>
                    <a:pt x="105" y="0"/>
                    <a:pt x="135" y="31"/>
                    <a:pt x="135" y="68"/>
                  </a:cubicBezTo>
                  <a:lnTo>
                    <a:pt x="135" y="1150"/>
                  </a:lnTo>
                  <a:cubicBezTo>
                    <a:pt x="135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91"/>
            <p:cNvSpPr/>
            <p:nvPr userDrawn="1"/>
          </p:nvSpPr>
          <p:spPr>
            <a:xfrm>
              <a:off x="7365599" y="54381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92"/>
            <p:cNvSpPr/>
            <p:nvPr userDrawn="1"/>
          </p:nvSpPr>
          <p:spPr>
            <a:xfrm>
              <a:off x="7359119" y="543168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7"/>
                  </a:moveTo>
                  <a:lnTo>
                    <a:pt x="36" y="307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7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7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93"/>
            <p:cNvSpPr/>
            <p:nvPr userDrawn="1"/>
          </p:nvSpPr>
          <p:spPr>
            <a:xfrm>
              <a:off x="7225920" y="5262120"/>
              <a:ext cx="9684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4">
                  <a:moveTo>
                    <a:pt x="0" y="0"/>
                  </a:moveTo>
                  <a:lnTo>
                    <a:pt x="270" y="0"/>
                  </a:lnTo>
                  <a:lnTo>
                    <a:pt x="27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94"/>
            <p:cNvSpPr/>
            <p:nvPr userDrawn="1"/>
          </p:nvSpPr>
          <p:spPr>
            <a:xfrm>
              <a:off x="7372079" y="54446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95"/>
            <p:cNvSpPr/>
            <p:nvPr userDrawn="1"/>
          </p:nvSpPr>
          <p:spPr>
            <a:xfrm>
              <a:off x="7079760" y="53654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96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97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98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99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00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01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02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03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04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05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06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07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08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09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10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11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112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113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114"/>
            <p:cNvSpPr/>
            <p:nvPr userDrawn="1"/>
          </p:nvSpPr>
          <p:spPr>
            <a:xfrm>
              <a:off x="6277320" y="3404160"/>
              <a:ext cx="27972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8" h="779">
                  <a:moveTo>
                    <a:pt x="389" y="779"/>
                  </a:moveTo>
                  <a:cubicBezTo>
                    <a:pt x="174" y="779"/>
                    <a:pt x="0" y="604"/>
                    <a:pt x="0" y="390"/>
                  </a:cubicBezTo>
                  <a:cubicBezTo>
                    <a:pt x="0" y="175"/>
                    <a:pt x="174" y="0"/>
                    <a:pt x="389" y="0"/>
                  </a:cubicBezTo>
                  <a:cubicBezTo>
                    <a:pt x="604" y="0"/>
                    <a:pt x="778" y="175"/>
                    <a:pt x="778" y="390"/>
                  </a:cubicBezTo>
                  <a:cubicBezTo>
                    <a:pt x="778" y="604"/>
                    <a:pt x="604" y="779"/>
                    <a:pt x="389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115"/>
            <p:cNvSpPr/>
            <p:nvPr userDrawn="1"/>
          </p:nvSpPr>
          <p:spPr>
            <a:xfrm>
              <a:off x="62708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6" y="612"/>
                    <a:pt x="36" y="407"/>
                  </a:cubicBezTo>
                  <a:cubicBezTo>
                    <a:pt x="36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3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116"/>
            <p:cNvSpPr/>
            <p:nvPr userDrawn="1"/>
          </p:nvSpPr>
          <p:spPr>
            <a:xfrm>
              <a:off x="63313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17"/>
            <p:cNvSpPr/>
            <p:nvPr userDrawn="1"/>
          </p:nvSpPr>
          <p:spPr>
            <a:xfrm>
              <a:off x="6408360" y="3436919"/>
              <a:ext cx="6984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01">
                  <a:moveTo>
                    <a:pt x="183" y="4"/>
                  </a:moveTo>
                  <a:lnTo>
                    <a:pt x="181" y="3"/>
                  </a:lnTo>
                  <a:cubicBezTo>
                    <a:pt x="170" y="-4"/>
                    <a:pt x="155" y="0"/>
                    <a:pt x="149" y="12"/>
                  </a:cubicBezTo>
                  <a:lnTo>
                    <a:pt x="3" y="264"/>
                  </a:lnTo>
                  <a:cubicBezTo>
                    <a:pt x="-4" y="276"/>
                    <a:pt x="0" y="290"/>
                    <a:pt x="12" y="297"/>
                  </a:cubicBezTo>
                  <a:lnTo>
                    <a:pt x="13" y="298"/>
                  </a:lnTo>
                  <a:cubicBezTo>
                    <a:pt x="25" y="304"/>
                    <a:pt x="39" y="301"/>
                    <a:pt x="46" y="289"/>
                  </a:cubicBezTo>
                  <a:lnTo>
                    <a:pt x="192" y="36"/>
                  </a:lnTo>
                  <a:cubicBezTo>
                    <a:pt x="198" y="25"/>
                    <a:pt x="195" y="10"/>
                    <a:pt x="183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118"/>
            <p:cNvSpPr/>
            <p:nvPr userDrawn="1"/>
          </p:nvSpPr>
          <p:spPr>
            <a:xfrm>
              <a:off x="6642360" y="3404160"/>
              <a:ext cx="2800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779">
                  <a:moveTo>
                    <a:pt x="390" y="779"/>
                  </a:moveTo>
                  <a:cubicBezTo>
                    <a:pt x="175" y="779"/>
                    <a:pt x="0" y="604"/>
                    <a:pt x="0" y="390"/>
                  </a:cubicBezTo>
                  <a:cubicBezTo>
                    <a:pt x="0" y="175"/>
                    <a:pt x="175" y="0"/>
                    <a:pt x="390" y="0"/>
                  </a:cubicBezTo>
                  <a:cubicBezTo>
                    <a:pt x="604" y="0"/>
                    <a:pt x="779" y="175"/>
                    <a:pt x="779" y="390"/>
                  </a:cubicBezTo>
                  <a:cubicBezTo>
                    <a:pt x="779" y="604"/>
                    <a:pt x="604" y="779"/>
                    <a:pt x="390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119"/>
            <p:cNvSpPr/>
            <p:nvPr userDrawn="1"/>
          </p:nvSpPr>
          <p:spPr>
            <a:xfrm>
              <a:off x="66362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5" y="612"/>
                    <a:pt x="35" y="407"/>
                  </a:cubicBezTo>
                  <a:cubicBezTo>
                    <a:pt x="35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2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1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120"/>
            <p:cNvSpPr/>
            <p:nvPr userDrawn="1"/>
          </p:nvSpPr>
          <p:spPr>
            <a:xfrm>
              <a:off x="66967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121"/>
            <p:cNvSpPr/>
            <p:nvPr userDrawn="1"/>
          </p:nvSpPr>
          <p:spPr>
            <a:xfrm>
              <a:off x="6770520" y="3424320"/>
              <a:ext cx="1764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339">
                  <a:moveTo>
                    <a:pt x="26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315"/>
                  </a:lnTo>
                  <a:cubicBezTo>
                    <a:pt x="0" y="329"/>
                    <a:pt x="11" y="339"/>
                    <a:pt x="24" y="339"/>
                  </a:cubicBezTo>
                  <a:lnTo>
                    <a:pt x="26" y="339"/>
                  </a:lnTo>
                  <a:cubicBezTo>
                    <a:pt x="39" y="339"/>
                    <a:pt x="50" y="329"/>
                    <a:pt x="50" y="315"/>
                  </a:cubicBezTo>
                  <a:lnTo>
                    <a:pt x="50" y="23"/>
                  </a:lnTo>
                  <a:cubicBezTo>
                    <a:pt x="50" y="10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122"/>
            <p:cNvSpPr/>
            <p:nvPr userDrawn="1"/>
          </p:nvSpPr>
          <p:spPr>
            <a:xfrm>
              <a:off x="7444800" y="3520079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171" y="342"/>
                  </a:moveTo>
                  <a:cubicBezTo>
                    <a:pt x="108" y="342"/>
                    <a:pt x="50" y="308"/>
                    <a:pt x="20" y="252"/>
                  </a:cubicBezTo>
                  <a:cubicBezTo>
                    <a:pt x="-24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4" y="130"/>
                    <a:pt x="348" y="177"/>
                    <a:pt x="335" y="220"/>
                  </a:cubicBezTo>
                  <a:cubicBezTo>
                    <a:pt x="322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123"/>
            <p:cNvSpPr/>
            <p:nvPr userDrawn="1"/>
          </p:nvSpPr>
          <p:spPr>
            <a:xfrm>
              <a:off x="7436880" y="35121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5" y="122"/>
                  </a:moveTo>
                  <a:cubicBezTo>
                    <a:pt x="364" y="195"/>
                    <a:pt x="336" y="286"/>
                    <a:pt x="264" y="325"/>
                  </a:cubicBezTo>
                  <a:cubicBezTo>
                    <a:pt x="241" y="337"/>
                    <a:pt x="217" y="342"/>
                    <a:pt x="193" y="342"/>
                  </a:cubicBezTo>
                  <a:cubicBezTo>
                    <a:pt x="140" y="342"/>
                    <a:pt x="89" y="314"/>
                    <a:pt x="62" y="264"/>
                  </a:cubicBezTo>
                  <a:cubicBezTo>
                    <a:pt x="23" y="191"/>
                    <a:pt x="50" y="101"/>
                    <a:pt x="122" y="62"/>
                  </a:cubicBezTo>
                  <a:cubicBezTo>
                    <a:pt x="145" y="50"/>
                    <a:pt x="169" y="44"/>
                    <a:pt x="193" y="44"/>
                  </a:cubicBezTo>
                  <a:cubicBezTo>
                    <a:pt x="246" y="44"/>
                    <a:pt x="298" y="72"/>
                    <a:pt x="325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30" y="8"/>
                    <a:pt x="102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7"/>
                    <a:pt x="-1" y="239"/>
                    <a:pt x="23" y="284"/>
                  </a:cubicBezTo>
                  <a:cubicBezTo>
                    <a:pt x="57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4" y="195"/>
                    <a:pt x="363" y="102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124"/>
            <p:cNvSpPr/>
            <p:nvPr userDrawn="1"/>
          </p:nvSpPr>
          <p:spPr>
            <a:xfrm>
              <a:off x="7458120" y="3511080"/>
              <a:ext cx="9576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393">
                  <a:moveTo>
                    <a:pt x="203" y="393"/>
                  </a:moveTo>
                  <a:cubicBezTo>
                    <a:pt x="185" y="393"/>
                    <a:pt x="169" y="383"/>
                    <a:pt x="161" y="368"/>
                  </a:cubicBezTo>
                  <a:lnTo>
                    <a:pt x="6" y="79"/>
                  </a:lnTo>
                  <a:cubicBezTo>
                    <a:pt x="-1" y="66"/>
                    <a:pt x="-2" y="51"/>
                    <a:pt x="4" y="38"/>
                  </a:cubicBezTo>
                  <a:cubicBezTo>
                    <a:pt x="9" y="27"/>
                    <a:pt x="18" y="19"/>
                    <a:pt x="28" y="13"/>
                  </a:cubicBezTo>
                  <a:lnTo>
                    <a:pt x="43" y="5"/>
                  </a:lnTo>
                  <a:cubicBezTo>
                    <a:pt x="50" y="1"/>
                    <a:pt x="58" y="0"/>
                    <a:pt x="65" y="0"/>
                  </a:cubicBezTo>
                  <a:cubicBezTo>
                    <a:pt x="83" y="0"/>
                    <a:pt x="99" y="9"/>
                    <a:pt x="107" y="24"/>
                  </a:cubicBezTo>
                  <a:lnTo>
                    <a:pt x="261" y="310"/>
                  </a:lnTo>
                  <a:cubicBezTo>
                    <a:pt x="274" y="335"/>
                    <a:pt x="265" y="366"/>
                    <a:pt x="240" y="379"/>
                  </a:cubicBezTo>
                  <a:lnTo>
                    <a:pt x="225" y="387"/>
                  </a:lnTo>
                  <a:cubicBezTo>
                    <a:pt x="218" y="391"/>
                    <a:pt x="210" y="393"/>
                    <a:pt x="203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125"/>
            <p:cNvSpPr/>
            <p:nvPr userDrawn="1"/>
          </p:nvSpPr>
          <p:spPr>
            <a:xfrm>
              <a:off x="7450560" y="3503159"/>
              <a:ext cx="1119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37">
                  <a:moveTo>
                    <a:pt x="110" y="57"/>
                  </a:moveTo>
                  <a:lnTo>
                    <a:pt x="265" y="346"/>
                  </a:lnTo>
                  <a:cubicBezTo>
                    <a:pt x="272" y="358"/>
                    <a:pt x="267" y="373"/>
                    <a:pt x="255" y="380"/>
                  </a:cubicBezTo>
                  <a:lnTo>
                    <a:pt x="237" y="390"/>
                  </a:lnTo>
                  <a:cubicBezTo>
                    <a:pt x="233" y="392"/>
                    <a:pt x="229" y="393"/>
                    <a:pt x="225" y="393"/>
                  </a:cubicBezTo>
                  <a:cubicBezTo>
                    <a:pt x="216" y="393"/>
                    <a:pt x="207" y="388"/>
                    <a:pt x="202" y="379"/>
                  </a:cubicBezTo>
                  <a:lnTo>
                    <a:pt x="47" y="90"/>
                  </a:lnTo>
                  <a:cubicBezTo>
                    <a:pt x="41" y="78"/>
                    <a:pt x="45" y="63"/>
                    <a:pt x="58" y="56"/>
                  </a:cubicBezTo>
                  <a:lnTo>
                    <a:pt x="75" y="46"/>
                  </a:lnTo>
                  <a:cubicBezTo>
                    <a:pt x="79" y="44"/>
                    <a:pt x="83" y="43"/>
                    <a:pt x="87" y="43"/>
                  </a:cubicBezTo>
                  <a:cubicBezTo>
                    <a:pt x="96" y="43"/>
                    <a:pt x="105" y="48"/>
                    <a:pt x="110" y="57"/>
                  </a:cubicBezTo>
                  <a:close/>
                  <a:moveTo>
                    <a:pt x="87" y="0"/>
                  </a:moveTo>
                  <a:cubicBezTo>
                    <a:pt x="76" y="0"/>
                    <a:pt x="65" y="2"/>
                    <a:pt x="55" y="8"/>
                  </a:cubicBezTo>
                  <a:lnTo>
                    <a:pt x="37" y="17"/>
                  </a:lnTo>
                  <a:cubicBezTo>
                    <a:pt x="20" y="26"/>
                    <a:pt x="9" y="41"/>
                    <a:pt x="3" y="59"/>
                  </a:cubicBezTo>
                  <a:cubicBezTo>
                    <a:pt x="-2" y="76"/>
                    <a:pt x="0" y="95"/>
                    <a:pt x="8" y="111"/>
                  </a:cubicBezTo>
                  <a:lnTo>
                    <a:pt x="164" y="400"/>
                  </a:lnTo>
                  <a:cubicBezTo>
                    <a:pt x="176" y="423"/>
                    <a:pt x="199" y="437"/>
                    <a:pt x="225" y="437"/>
                  </a:cubicBezTo>
                  <a:cubicBezTo>
                    <a:pt x="236" y="437"/>
                    <a:pt x="247" y="434"/>
                    <a:pt x="257" y="428"/>
                  </a:cubicBezTo>
                  <a:lnTo>
                    <a:pt x="275" y="419"/>
                  </a:lnTo>
                  <a:cubicBezTo>
                    <a:pt x="309" y="401"/>
                    <a:pt x="322" y="358"/>
                    <a:pt x="304" y="325"/>
                  </a:cubicBezTo>
                  <a:lnTo>
                    <a:pt x="149" y="36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126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127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128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129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130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131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132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133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134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135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136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137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138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139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140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141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142"/>
            <p:cNvSpPr/>
            <p:nvPr userDrawn="1"/>
          </p:nvSpPr>
          <p:spPr>
            <a:xfrm>
              <a:off x="6730920" y="2183400"/>
              <a:ext cx="17388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4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380" y="0"/>
                  </a:lnTo>
                  <a:cubicBezTo>
                    <a:pt x="437" y="0"/>
                    <a:pt x="484" y="47"/>
                    <a:pt x="484" y="105"/>
                  </a:cubicBezTo>
                  <a:lnTo>
                    <a:pt x="484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143"/>
            <p:cNvSpPr/>
            <p:nvPr userDrawn="1"/>
          </p:nvSpPr>
          <p:spPr>
            <a:xfrm>
              <a:off x="6776640" y="2226239"/>
              <a:ext cx="8244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" h="673">
                  <a:moveTo>
                    <a:pt x="77" y="673"/>
                  </a:moveTo>
                  <a:cubicBezTo>
                    <a:pt x="73" y="673"/>
                    <a:pt x="69" y="672"/>
                    <a:pt x="65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5" y="509"/>
                  </a:cubicBezTo>
                  <a:lnTo>
                    <a:pt x="141" y="480"/>
                  </a:lnTo>
                  <a:cubicBezTo>
                    <a:pt x="156" y="474"/>
                    <a:pt x="162" y="467"/>
                    <a:pt x="162" y="463"/>
                  </a:cubicBezTo>
                  <a:cubicBezTo>
                    <a:pt x="162" y="459"/>
                    <a:pt x="156" y="451"/>
                    <a:pt x="141" y="445"/>
                  </a:cubicBezTo>
                  <a:lnTo>
                    <a:pt x="65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5" y="255"/>
                  </a:cubicBezTo>
                  <a:lnTo>
                    <a:pt x="141" y="227"/>
                  </a:lnTo>
                  <a:cubicBezTo>
                    <a:pt x="156" y="221"/>
                    <a:pt x="162" y="213"/>
                    <a:pt x="162" y="209"/>
                  </a:cubicBezTo>
                  <a:cubicBezTo>
                    <a:pt x="162" y="206"/>
                    <a:pt x="156" y="198"/>
                    <a:pt x="141" y="192"/>
                  </a:cubicBezTo>
                  <a:lnTo>
                    <a:pt x="65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5" y="2"/>
                  </a:cubicBezTo>
                  <a:cubicBezTo>
                    <a:pt x="82" y="-5"/>
                    <a:pt x="102" y="4"/>
                    <a:pt x="109" y="21"/>
                  </a:cubicBezTo>
                  <a:cubicBezTo>
                    <a:pt x="115" y="39"/>
                    <a:pt x="106" y="58"/>
                    <a:pt x="89" y="65"/>
                  </a:cubicBezTo>
                  <a:cubicBezTo>
                    <a:pt x="74" y="71"/>
                    <a:pt x="68" y="79"/>
                    <a:pt x="68" y="82"/>
                  </a:cubicBezTo>
                  <a:cubicBezTo>
                    <a:pt x="68" y="86"/>
                    <a:pt x="74" y="94"/>
                    <a:pt x="89" y="100"/>
                  </a:cubicBezTo>
                  <a:lnTo>
                    <a:pt x="165" y="129"/>
                  </a:lnTo>
                  <a:cubicBezTo>
                    <a:pt x="205" y="144"/>
                    <a:pt x="230" y="174"/>
                    <a:pt x="230" y="209"/>
                  </a:cubicBezTo>
                  <a:cubicBezTo>
                    <a:pt x="230" y="244"/>
                    <a:pt x="205" y="274"/>
                    <a:pt x="165" y="290"/>
                  </a:cubicBezTo>
                  <a:lnTo>
                    <a:pt x="89" y="319"/>
                  </a:lnTo>
                  <a:cubicBezTo>
                    <a:pt x="74" y="325"/>
                    <a:pt x="68" y="332"/>
                    <a:pt x="68" y="336"/>
                  </a:cubicBezTo>
                  <a:cubicBezTo>
                    <a:pt x="68" y="340"/>
                    <a:pt x="74" y="348"/>
                    <a:pt x="89" y="354"/>
                  </a:cubicBezTo>
                  <a:lnTo>
                    <a:pt x="165" y="382"/>
                  </a:lnTo>
                  <a:cubicBezTo>
                    <a:pt x="205" y="398"/>
                    <a:pt x="230" y="428"/>
                    <a:pt x="230" y="463"/>
                  </a:cubicBezTo>
                  <a:cubicBezTo>
                    <a:pt x="230" y="498"/>
                    <a:pt x="205" y="528"/>
                    <a:pt x="165" y="544"/>
                  </a:cubicBezTo>
                  <a:lnTo>
                    <a:pt x="89" y="572"/>
                  </a:lnTo>
                  <a:cubicBezTo>
                    <a:pt x="74" y="578"/>
                    <a:pt x="68" y="586"/>
                    <a:pt x="68" y="590"/>
                  </a:cubicBezTo>
                  <a:cubicBezTo>
                    <a:pt x="68" y="593"/>
                    <a:pt x="74" y="601"/>
                    <a:pt x="89" y="607"/>
                  </a:cubicBezTo>
                  <a:cubicBezTo>
                    <a:pt x="106" y="614"/>
                    <a:pt x="115" y="633"/>
                    <a:pt x="109" y="651"/>
                  </a:cubicBezTo>
                  <a:cubicBezTo>
                    <a:pt x="104" y="664"/>
                    <a:pt x="91" y="673"/>
                    <a:pt x="77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144"/>
            <p:cNvSpPr/>
            <p:nvPr userDrawn="1"/>
          </p:nvSpPr>
          <p:spPr>
            <a:xfrm>
              <a:off x="6643799" y="2510640"/>
              <a:ext cx="3481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8" h="274">
                  <a:moveTo>
                    <a:pt x="0" y="0"/>
                  </a:moveTo>
                  <a:lnTo>
                    <a:pt x="968" y="0"/>
                  </a:lnTo>
                  <a:lnTo>
                    <a:pt x="968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145"/>
            <p:cNvSpPr/>
            <p:nvPr userDrawn="1"/>
          </p:nvSpPr>
          <p:spPr>
            <a:xfrm>
              <a:off x="662760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8" y="275"/>
                  </a:moveTo>
                  <a:lnTo>
                    <a:pt x="89" y="275"/>
                  </a:lnTo>
                  <a:lnTo>
                    <a:pt x="89" y="89"/>
                  </a:lnTo>
                  <a:lnTo>
                    <a:pt x="968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146"/>
            <p:cNvSpPr/>
            <p:nvPr userDrawn="1"/>
          </p:nvSpPr>
          <p:spPr>
            <a:xfrm>
              <a:off x="7164360" y="2183400"/>
              <a:ext cx="17424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7" y="0"/>
                    <a:pt x="104" y="0"/>
                  </a:cubicBezTo>
                  <a:lnTo>
                    <a:pt x="380" y="0"/>
                  </a:lnTo>
                  <a:cubicBezTo>
                    <a:pt x="438" y="0"/>
                    <a:pt x="485" y="47"/>
                    <a:pt x="485" y="105"/>
                  </a:cubicBezTo>
                  <a:lnTo>
                    <a:pt x="485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147"/>
            <p:cNvSpPr/>
            <p:nvPr userDrawn="1"/>
          </p:nvSpPr>
          <p:spPr>
            <a:xfrm>
              <a:off x="7210440" y="2226239"/>
              <a:ext cx="8208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673">
                  <a:moveTo>
                    <a:pt x="76" y="673"/>
                  </a:moveTo>
                  <a:cubicBezTo>
                    <a:pt x="72" y="673"/>
                    <a:pt x="68" y="672"/>
                    <a:pt x="64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4" y="509"/>
                  </a:cubicBezTo>
                  <a:lnTo>
                    <a:pt x="140" y="480"/>
                  </a:lnTo>
                  <a:cubicBezTo>
                    <a:pt x="156" y="474"/>
                    <a:pt x="161" y="467"/>
                    <a:pt x="161" y="463"/>
                  </a:cubicBezTo>
                  <a:cubicBezTo>
                    <a:pt x="161" y="459"/>
                    <a:pt x="156" y="451"/>
                    <a:pt x="140" y="445"/>
                  </a:cubicBezTo>
                  <a:lnTo>
                    <a:pt x="64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4" y="255"/>
                  </a:cubicBezTo>
                  <a:lnTo>
                    <a:pt x="140" y="227"/>
                  </a:lnTo>
                  <a:cubicBezTo>
                    <a:pt x="156" y="221"/>
                    <a:pt x="161" y="213"/>
                    <a:pt x="161" y="209"/>
                  </a:cubicBezTo>
                  <a:cubicBezTo>
                    <a:pt x="161" y="206"/>
                    <a:pt x="156" y="198"/>
                    <a:pt x="140" y="192"/>
                  </a:cubicBezTo>
                  <a:lnTo>
                    <a:pt x="64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4" y="2"/>
                  </a:cubicBezTo>
                  <a:cubicBezTo>
                    <a:pt x="82" y="-5"/>
                    <a:pt x="101" y="4"/>
                    <a:pt x="108" y="21"/>
                  </a:cubicBezTo>
                  <a:cubicBezTo>
                    <a:pt x="115" y="39"/>
                    <a:pt x="106" y="58"/>
                    <a:pt x="88" y="65"/>
                  </a:cubicBezTo>
                  <a:cubicBezTo>
                    <a:pt x="73" y="71"/>
                    <a:pt x="67" y="79"/>
                    <a:pt x="67" y="82"/>
                  </a:cubicBezTo>
                  <a:cubicBezTo>
                    <a:pt x="67" y="86"/>
                    <a:pt x="73" y="94"/>
                    <a:pt x="88" y="100"/>
                  </a:cubicBezTo>
                  <a:lnTo>
                    <a:pt x="164" y="129"/>
                  </a:lnTo>
                  <a:cubicBezTo>
                    <a:pt x="205" y="144"/>
                    <a:pt x="229" y="174"/>
                    <a:pt x="229" y="209"/>
                  </a:cubicBezTo>
                  <a:cubicBezTo>
                    <a:pt x="229" y="244"/>
                    <a:pt x="205" y="274"/>
                    <a:pt x="164" y="290"/>
                  </a:cubicBezTo>
                  <a:lnTo>
                    <a:pt x="88" y="319"/>
                  </a:lnTo>
                  <a:cubicBezTo>
                    <a:pt x="73" y="325"/>
                    <a:pt x="67" y="332"/>
                    <a:pt x="67" y="336"/>
                  </a:cubicBezTo>
                  <a:cubicBezTo>
                    <a:pt x="67" y="340"/>
                    <a:pt x="73" y="348"/>
                    <a:pt x="88" y="354"/>
                  </a:cubicBezTo>
                  <a:lnTo>
                    <a:pt x="164" y="382"/>
                  </a:lnTo>
                  <a:cubicBezTo>
                    <a:pt x="205" y="398"/>
                    <a:pt x="229" y="428"/>
                    <a:pt x="229" y="463"/>
                  </a:cubicBezTo>
                  <a:cubicBezTo>
                    <a:pt x="229" y="498"/>
                    <a:pt x="205" y="528"/>
                    <a:pt x="164" y="544"/>
                  </a:cubicBezTo>
                  <a:lnTo>
                    <a:pt x="88" y="572"/>
                  </a:lnTo>
                  <a:cubicBezTo>
                    <a:pt x="73" y="578"/>
                    <a:pt x="67" y="586"/>
                    <a:pt x="67" y="590"/>
                  </a:cubicBezTo>
                  <a:cubicBezTo>
                    <a:pt x="67" y="593"/>
                    <a:pt x="73" y="601"/>
                    <a:pt x="88" y="607"/>
                  </a:cubicBezTo>
                  <a:cubicBezTo>
                    <a:pt x="106" y="614"/>
                    <a:pt x="115" y="633"/>
                    <a:pt x="108" y="651"/>
                  </a:cubicBezTo>
                  <a:cubicBezTo>
                    <a:pt x="103" y="664"/>
                    <a:pt x="90" y="673"/>
                    <a:pt x="76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148"/>
            <p:cNvSpPr/>
            <p:nvPr userDrawn="1"/>
          </p:nvSpPr>
          <p:spPr>
            <a:xfrm>
              <a:off x="7077240" y="2510640"/>
              <a:ext cx="34848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9" h="274">
                  <a:moveTo>
                    <a:pt x="0" y="0"/>
                  </a:moveTo>
                  <a:lnTo>
                    <a:pt x="969" y="0"/>
                  </a:lnTo>
                  <a:lnTo>
                    <a:pt x="969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149"/>
            <p:cNvSpPr/>
            <p:nvPr userDrawn="1"/>
          </p:nvSpPr>
          <p:spPr>
            <a:xfrm>
              <a:off x="706104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9" y="275"/>
                  </a:moveTo>
                  <a:lnTo>
                    <a:pt x="90" y="275"/>
                  </a:lnTo>
                  <a:lnTo>
                    <a:pt x="90" y="89"/>
                  </a:lnTo>
                  <a:lnTo>
                    <a:pt x="969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150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151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152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153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154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155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156"/>
            <p:cNvSpPr/>
            <p:nvPr userDrawn="1"/>
          </p:nvSpPr>
          <p:spPr>
            <a:xfrm>
              <a:off x="4509720" y="2538720"/>
              <a:ext cx="41400" cy="79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2199">
                  <a:moveTo>
                    <a:pt x="0" y="2199"/>
                  </a:moveTo>
                  <a:lnTo>
                    <a:pt x="72" y="0"/>
                  </a:lnTo>
                  <a:lnTo>
                    <a:pt x="116" y="2199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157"/>
            <p:cNvSpPr/>
            <p:nvPr userDrawn="1"/>
          </p:nvSpPr>
          <p:spPr>
            <a:xfrm>
              <a:off x="4614480" y="2868480"/>
              <a:ext cx="4176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1284">
                  <a:moveTo>
                    <a:pt x="0" y="1284"/>
                  </a:moveTo>
                  <a:lnTo>
                    <a:pt x="29" y="0"/>
                  </a:lnTo>
                  <a:lnTo>
                    <a:pt x="117" y="1282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158"/>
            <p:cNvSpPr/>
            <p:nvPr userDrawn="1"/>
          </p:nvSpPr>
          <p:spPr>
            <a:xfrm>
              <a:off x="4316040" y="3343319"/>
              <a:ext cx="460800" cy="67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1" h="1881">
                  <a:moveTo>
                    <a:pt x="844" y="1881"/>
                  </a:moveTo>
                  <a:cubicBezTo>
                    <a:pt x="720" y="1881"/>
                    <a:pt x="624" y="1802"/>
                    <a:pt x="594" y="1676"/>
                  </a:cubicBezTo>
                  <a:cubicBezTo>
                    <a:pt x="559" y="1530"/>
                    <a:pt x="630" y="1407"/>
                    <a:pt x="772" y="1361"/>
                  </a:cubicBezTo>
                  <a:lnTo>
                    <a:pt x="578" y="1407"/>
                  </a:lnTo>
                  <a:lnTo>
                    <a:pt x="564" y="1350"/>
                  </a:lnTo>
                  <a:cubicBezTo>
                    <a:pt x="523" y="1178"/>
                    <a:pt x="491" y="1042"/>
                    <a:pt x="624" y="844"/>
                  </a:cubicBezTo>
                  <a:cubicBezTo>
                    <a:pt x="640" y="821"/>
                    <a:pt x="657" y="798"/>
                    <a:pt x="673" y="775"/>
                  </a:cubicBezTo>
                  <a:cubicBezTo>
                    <a:pt x="737" y="688"/>
                    <a:pt x="798" y="606"/>
                    <a:pt x="777" y="517"/>
                  </a:cubicBezTo>
                  <a:cubicBezTo>
                    <a:pt x="768" y="479"/>
                    <a:pt x="744" y="428"/>
                    <a:pt x="640" y="428"/>
                  </a:cubicBezTo>
                  <a:cubicBezTo>
                    <a:pt x="608" y="428"/>
                    <a:pt x="572" y="433"/>
                    <a:pt x="532" y="443"/>
                  </a:cubicBezTo>
                  <a:cubicBezTo>
                    <a:pt x="362" y="483"/>
                    <a:pt x="185" y="592"/>
                    <a:pt x="183" y="593"/>
                  </a:cubicBezTo>
                  <a:lnTo>
                    <a:pt x="175" y="598"/>
                  </a:lnTo>
                  <a:lnTo>
                    <a:pt x="91" y="618"/>
                  </a:lnTo>
                  <a:lnTo>
                    <a:pt x="0" y="234"/>
                  </a:lnTo>
                  <a:lnTo>
                    <a:pt x="35" y="212"/>
                  </a:lnTo>
                  <a:cubicBezTo>
                    <a:pt x="42" y="207"/>
                    <a:pt x="211" y="100"/>
                    <a:pt x="476" y="37"/>
                  </a:cubicBezTo>
                  <a:cubicBezTo>
                    <a:pt x="577" y="13"/>
                    <a:pt x="672" y="0"/>
                    <a:pt x="757" y="0"/>
                  </a:cubicBezTo>
                  <a:cubicBezTo>
                    <a:pt x="1029" y="0"/>
                    <a:pt x="1211" y="130"/>
                    <a:pt x="1266" y="365"/>
                  </a:cubicBezTo>
                  <a:cubicBezTo>
                    <a:pt x="1326" y="616"/>
                    <a:pt x="1196" y="778"/>
                    <a:pt x="1100" y="896"/>
                  </a:cubicBezTo>
                  <a:cubicBezTo>
                    <a:pt x="1081" y="920"/>
                    <a:pt x="1062" y="943"/>
                    <a:pt x="1047" y="965"/>
                  </a:cubicBezTo>
                  <a:cubicBezTo>
                    <a:pt x="970" y="1075"/>
                    <a:pt x="984" y="1135"/>
                    <a:pt x="1010" y="1244"/>
                  </a:cubicBezTo>
                  <a:lnTo>
                    <a:pt x="1024" y="1301"/>
                  </a:lnTo>
                  <a:lnTo>
                    <a:pt x="830" y="1347"/>
                  </a:lnTo>
                  <a:cubicBezTo>
                    <a:pt x="847" y="1345"/>
                    <a:pt x="864" y="1343"/>
                    <a:pt x="880" y="1343"/>
                  </a:cubicBezTo>
                  <a:cubicBezTo>
                    <a:pt x="1006" y="1343"/>
                    <a:pt x="1102" y="1422"/>
                    <a:pt x="1132" y="1548"/>
                  </a:cubicBezTo>
                  <a:cubicBezTo>
                    <a:pt x="1150" y="1624"/>
                    <a:pt x="1140" y="1695"/>
                    <a:pt x="1103" y="1753"/>
                  </a:cubicBezTo>
                  <a:cubicBezTo>
                    <a:pt x="1066" y="1811"/>
                    <a:pt x="1004" y="1852"/>
                    <a:pt x="924" y="1871"/>
                  </a:cubicBezTo>
                  <a:cubicBezTo>
                    <a:pt x="896" y="1877"/>
                    <a:pt x="870" y="1881"/>
                    <a:pt x="844" y="1881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159"/>
            <p:cNvSpPr/>
            <p:nvPr userDrawn="1"/>
          </p:nvSpPr>
          <p:spPr>
            <a:xfrm>
              <a:off x="4291920" y="3322439"/>
              <a:ext cx="506159" cy="71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1997">
                  <a:moveTo>
                    <a:pt x="1277" y="436"/>
                  </a:moveTo>
                  <a:cubicBezTo>
                    <a:pt x="1342" y="710"/>
                    <a:pt x="1153" y="864"/>
                    <a:pt x="1066" y="989"/>
                  </a:cubicBezTo>
                  <a:cubicBezTo>
                    <a:pt x="974" y="1121"/>
                    <a:pt x="994" y="1204"/>
                    <a:pt x="1020" y="1316"/>
                  </a:cubicBezTo>
                  <a:lnTo>
                    <a:pt x="688" y="1395"/>
                  </a:lnTo>
                  <a:cubicBezTo>
                    <a:pt x="647" y="1224"/>
                    <a:pt x="622" y="1109"/>
                    <a:pt x="740" y="934"/>
                  </a:cubicBezTo>
                  <a:cubicBezTo>
                    <a:pt x="815" y="821"/>
                    <a:pt x="935" y="705"/>
                    <a:pt x="900" y="561"/>
                  </a:cubicBezTo>
                  <a:cubicBezTo>
                    <a:pt x="880" y="474"/>
                    <a:pt x="813" y="428"/>
                    <a:pt x="707" y="428"/>
                  </a:cubicBezTo>
                  <a:cubicBezTo>
                    <a:pt x="671" y="428"/>
                    <a:pt x="630" y="433"/>
                    <a:pt x="585" y="444"/>
                  </a:cubicBezTo>
                  <a:cubicBezTo>
                    <a:pt x="403" y="487"/>
                    <a:pt x="219" y="602"/>
                    <a:pt x="219" y="602"/>
                  </a:cubicBezTo>
                  <a:lnTo>
                    <a:pt x="201" y="606"/>
                  </a:lnTo>
                  <a:lnTo>
                    <a:pt x="133" y="319"/>
                  </a:lnTo>
                  <a:cubicBezTo>
                    <a:pt x="133" y="319"/>
                    <a:pt x="298" y="213"/>
                    <a:pt x="556" y="152"/>
                  </a:cubicBezTo>
                  <a:cubicBezTo>
                    <a:pt x="654" y="128"/>
                    <a:pt x="744" y="117"/>
                    <a:pt x="824" y="117"/>
                  </a:cubicBezTo>
                  <a:cubicBezTo>
                    <a:pt x="1070" y="117"/>
                    <a:pt x="1227" y="226"/>
                    <a:pt x="1277" y="436"/>
                  </a:cubicBezTo>
                  <a:close/>
                  <a:moveTo>
                    <a:pt x="1142" y="1619"/>
                  </a:moveTo>
                  <a:cubicBezTo>
                    <a:pt x="1171" y="1741"/>
                    <a:pt x="1112" y="1840"/>
                    <a:pt x="977" y="1872"/>
                  </a:cubicBezTo>
                  <a:cubicBezTo>
                    <a:pt x="954" y="1878"/>
                    <a:pt x="932" y="1880"/>
                    <a:pt x="911" y="1880"/>
                  </a:cubicBezTo>
                  <a:cubicBezTo>
                    <a:pt x="813" y="1880"/>
                    <a:pt x="742" y="1820"/>
                    <a:pt x="718" y="1720"/>
                  </a:cubicBezTo>
                  <a:cubicBezTo>
                    <a:pt x="689" y="1601"/>
                    <a:pt x="748" y="1499"/>
                    <a:pt x="881" y="1468"/>
                  </a:cubicBezTo>
                  <a:cubicBezTo>
                    <a:pt x="904" y="1462"/>
                    <a:pt x="926" y="1460"/>
                    <a:pt x="947" y="1460"/>
                  </a:cubicBezTo>
                  <a:cubicBezTo>
                    <a:pt x="1048" y="1460"/>
                    <a:pt x="1119" y="1521"/>
                    <a:pt x="1142" y="1619"/>
                  </a:cubicBezTo>
                  <a:close/>
                  <a:moveTo>
                    <a:pt x="824" y="0"/>
                  </a:moveTo>
                  <a:cubicBezTo>
                    <a:pt x="734" y="0"/>
                    <a:pt x="635" y="13"/>
                    <a:pt x="529" y="38"/>
                  </a:cubicBezTo>
                  <a:cubicBezTo>
                    <a:pt x="255" y="103"/>
                    <a:pt x="77" y="216"/>
                    <a:pt x="70" y="220"/>
                  </a:cubicBezTo>
                  <a:lnTo>
                    <a:pt x="0" y="265"/>
                  </a:lnTo>
                  <a:lnTo>
                    <a:pt x="19" y="346"/>
                  </a:lnTo>
                  <a:lnTo>
                    <a:pt x="88" y="633"/>
                  </a:lnTo>
                  <a:lnTo>
                    <a:pt x="115" y="747"/>
                  </a:lnTo>
                  <a:lnTo>
                    <a:pt x="228" y="720"/>
                  </a:lnTo>
                  <a:lnTo>
                    <a:pt x="246" y="715"/>
                  </a:lnTo>
                  <a:lnTo>
                    <a:pt x="265" y="711"/>
                  </a:lnTo>
                  <a:lnTo>
                    <a:pt x="281" y="701"/>
                  </a:lnTo>
                  <a:cubicBezTo>
                    <a:pt x="283" y="700"/>
                    <a:pt x="452" y="595"/>
                    <a:pt x="612" y="557"/>
                  </a:cubicBezTo>
                  <a:cubicBezTo>
                    <a:pt x="648" y="549"/>
                    <a:pt x="680" y="545"/>
                    <a:pt x="707" y="545"/>
                  </a:cubicBezTo>
                  <a:cubicBezTo>
                    <a:pt x="777" y="545"/>
                    <a:pt x="783" y="570"/>
                    <a:pt x="787" y="588"/>
                  </a:cubicBezTo>
                  <a:cubicBezTo>
                    <a:pt x="801" y="647"/>
                    <a:pt x="761" y="707"/>
                    <a:pt x="693" y="799"/>
                  </a:cubicBezTo>
                  <a:cubicBezTo>
                    <a:pt x="676" y="822"/>
                    <a:pt x="659" y="845"/>
                    <a:pt x="643" y="869"/>
                  </a:cubicBezTo>
                  <a:cubicBezTo>
                    <a:pt x="495" y="1089"/>
                    <a:pt x="534" y="1251"/>
                    <a:pt x="574" y="1422"/>
                  </a:cubicBezTo>
                  <a:lnTo>
                    <a:pt x="601" y="1535"/>
                  </a:lnTo>
                  <a:lnTo>
                    <a:pt x="623" y="1530"/>
                  </a:lnTo>
                  <a:cubicBezTo>
                    <a:pt x="593" y="1594"/>
                    <a:pt x="585" y="1668"/>
                    <a:pt x="604" y="1747"/>
                  </a:cubicBezTo>
                  <a:cubicBezTo>
                    <a:pt x="641" y="1901"/>
                    <a:pt x="759" y="1997"/>
                    <a:pt x="911" y="1997"/>
                  </a:cubicBezTo>
                  <a:cubicBezTo>
                    <a:pt x="941" y="1997"/>
                    <a:pt x="973" y="1993"/>
                    <a:pt x="1004" y="1986"/>
                  </a:cubicBezTo>
                  <a:cubicBezTo>
                    <a:pt x="1099" y="1963"/>
                    <a:pt x="1174" y="1913"/>
                    <a:pt x="1219" y="1842"/>
                  </a:cubicBezTo>
                  <a:cubicBezTo>
                    <a:pt x="1265" y="1770"/>
                    <a:pt x="1278" y="1684"/>
                    <a:pt x="1256" y="1592"/>
                  </a:cubicBezTo>
                  <a:cubicBezTo>
                    <a:pt x="1237" y="1514"/>
                    <a:pt x="1197" y="1450"/>
                    <a:pt x="1142" y="1407"/>
                  </a:cubicBezTo>
                  <a:lnTo>
                    <a:pt x="1161" y="1402"/>
                  </a:lnTo>
                  <a:lnTo>
                    <a:pt x="1134" y="1289"/>
                  </a:lnTo>
                  <a:cubicBezTo>
                    <a:pt x="1109" y="1184"/>
                    <a:pt x="1100" y="1145"/>
                    <a:pt x="1162" y="1057"/>
                  </a:cubicBezTo>
                  <a:lnTo>
                    <a:pt x="1162" y="1056"/>
                  </a:lnTo>
                  <a:cubicBezTo>
                    <a:pt x="1176" y="1036"/>
                    <a:pt x="1194" y="1014"/>
                    <a:pt x="1213" y="990"/>
                  </a:cubicBezTo>
                  <a:cubicBezTo>
                    <a:pt x="1310" y="870"/>
                    <a:pt x="1457" y="689"/>
                    <a:pt x="1390" y="409"/>
                  </a:cubicBezTo>
                  <a:cubicBezTo>
                    <a:pt x="1327" y="145"/>
                    <a:pt x="1126" y="0"/>
                    <a:pt x="82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160"/>
            <p:cNvSpPr/>
            <p:nvPr userDrawn="1"/>
          </p:nvSpPr>
          <p:spPr>
            <a:xfrm>
              <a:off x="12600" y="5653080"/>
              <a:ext cx="9914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5" h="2046">
                  <a:moveTo>
                    <a:pt x="0" y="0"/>
                  </a:moveTo>
                  <a:lnTo>
                    <a:pt x="2755" y="0"/>
                  </a:lnTo>
                  <a:lnTo>
                    <a:pt x="2755" y="2046"/>
                  </a:lnTo>
                  <a:lnTo>
                    <a:pt x="0" y="2046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161"/>
            <p:cNvSpPr/>
            <p:nvPr userDrawn="1"/>
          </p:nvSpPr>
          <p:spPr>
            <a:xfrm>
              <a:off x="299160" y="5018760"/>
              <a:ext cx="995400" cy="60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1">
                  <a:moveTo>
                    <a:pt x="0" y="0"/>
                  </a:moveTo>
                  <a:lnTo>
                    <a:pt x="2766" y="0"/>
                  </a:lnTo>
                  <a:lnTo>
                    <a:pt x="2766" y="1671"/>
                  </a:lnTo>
                  <a:lnTo>
                    <a:pt x="0" y="1671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162"/>
            <p:cNvSpPr/>
            <p:nvPr userDrawn="1"/>
          </p:nvSpPr>
          <p:spPr>
            <a:xfrm>
              <a:off x="12600" y="4384080"/>
              <a:ext cx="914039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1672">
                  <a:moveTo>
                    <a:pt x="0" y="0"/>
                  </a:moveTo>
                  <a:lnTo>
                    <a:pt x="2540" y="0"/>
                  </a:lnTo>
                  <a:lnTo>
                    <a:pt x="2540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163"/>
            <p:cNvSpPr/>
            <p:nvPr userDrawn="1"/>
          </p:nvSpPr>
          <p:spPr>
            <a:xfrm>
              <a:off x="1105200" y="5787720"/>
              <a:ext cx="995400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2">
                  <a:moveTo>
                    <a:pt x="0" y="0"/>
                  </a:moveTo>
                  <a:lnTo>
                    <a:pt x="2766" y="0"/>
                  </a:lnTo>
                  <a:lnTo>
                    <a:pt x="2766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164"/>
            <p:cNvSpPr/>
            <p:nvPr userDrawn="1"/>
          </p:nvSpPr>
          <p:spPr>
            <a:xfrm>
              <a:off x="2133360" y="5640120"/>
              <a:ext cx="1216079" cy="74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9" h="2082">
                  <a:moveTo>
                    <a:pt x="0" y="0"/>
                  </a:moveTo>
                  <a:lnTo>
                    <a:pt x="3379" y="0"/>
                  </a:lnTo>
                  <a:lnTo>
                    <a:pt x="3379" y="2082"/>
                  </a:lnTo>
                  <a:lnTo>
                    <a:pt x="0" y="208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165"/>
            <p:cNvSpPr/>
            <p:nvPr userDrawn="1"/>
          </p:nvSpPr>
          <p:spPr>
            <a:xfrm>
              <a:off x="1392120" y="4905000"/>
              <a:ext cx="1125000" cy="858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6" h="2387">
                  <a:moveTo>
                    <a:pt x="1800" y="1995"/>
                  </a:moveTo>
                  <a:lnTo>
                    <a:pt x="473" y="2387"/>
                  </a:lnTo>
                  <a:lnTo>
                    <a:pt x="0" y="783"/>
                  </a:lnTo>
                  <a:lnTo>
                    <a:pt x="2653" y="0"/>
                  </a:lnTo>
                  <a:lnTo>
                    <a:pt x="3126" y="1604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166"/>
            <p:cNvSpPr/>
            <p:nvPr userDrawn="1"/>
          </p:nvSpPr>
          <p:spPr>
            <a:xfrm>
              <a:off x="8558280" y="3730680"/>
              <a:ext cx="565560" cy="10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2" h="2962">
                  <a:moveTo>
                    <a:pt x="434" y="2962"/>
                  </a:moveTo>
                  <a:cubicBezTo>
                    <a:pt x="384" y="2962"/>
                    <a:pt x="332" y="2953"/>
                    <a:pt x="279" y="2936"/>
                  </a:cubicBezTo>
                  <a:cubicBezTo>
                    <a:pt x="52" y="2861"/>
                    <a:pt x="-49" y="2671"/>
                    <a:pt x="23" y="2452"/>
                  </a:cubicBezTo>
                  <a:cubicBezTo>
                    <a:pt x="77" y="2288"/>
                    <a:pt x="206" y="2189"/>
                    <a:pt x="368" y="2189"/>
                  </a:cubicBezTo>
                  <a:cubicBezTo>
                    <a:pt x="415" y="2189"/>
                    <a:pt x="466" y="2198"/>
                    <a:pt x="517" y="2215"/>
                  </a:cubicBezTo>
                  <a:cubicBezTo>
                    <a:pt x="631" y="2252"/>
                    <a:pt x="715" y="2319"/>
                    <a:pt x="761" y="2407"/>
                  </a:cubicBezTo>
                  <a:cubicBezTo>
                    <a:pt x="806" y="2493"/>
                    <a:pt x="811" y="2595"/>
                    <a:pt x="776" y="2700"/>
                  </a:cubicBezTo>
                  <a:cubicBezTo>
                    <a:pt x="722" y="2866"/>
                    <a:pt x="597" y="2962"/>
                    <a:pt x="434" y="2962"/>
                  </a:cubicBezTo>
                  <a:close/>
                  <a:moveTo>
                    <a:pt x="259" y="2006"/>
                  </a:moveTo>
                  <a:lnTo>
                    <a:pt x="846" y="0"/>
                  </a:lnTo>
                  <a:lnTo>
                    <a:pt x="1572" y="240"/>
                  </a:lnTo>
                  <a:lnTo>
                    <a:pt x="851" y="2201"/>
                  </a:lnTo>
                  <a:close/>
                </a:path>
              </a:pathLst>
            </a:custGeom>
            <a:solidFill>
              <a:srgbClr val="FFE11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167"/>
            <p:cNvSpPr/>
            <p:nvPr userDrawn="1"/>
          </p:nvSpPr>
          <p:spPr>
            <a:xfrm>
              <a:off x="8545320" y="3714120"/>
              <a:ext cx="595800" cy="10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6" h="3044">
                  <a:moveTo>
                    <a:pt x="1561" y="309"/>
                  </a:moveTo>
                  <a:lnTo>
                    <a:pt x="865" y="2202"/>
                  </a:lnTo>
                  <a:lnTo>
                    <a:pt x="341" y="2029"/>
                  </a:lnTo>
                  <a:lnTo>
                    <a:pt x="906" y="93"/>
                  </a:lnTo>
                  <a:close/>
                  <a:moveTo>
                    <a:pt x="541" y="2295"/>
                  </a:moveTo>
                  <a:cubicBezTo>
                    <a:pt x="758" y="2367"/>
                    <a:pt x="841" y="2543"/>
                    <a:pt x="778" y="2734"/>
                  </a:cubicBezTo>
                  <a:cubicBezTo>
                    <a:pt x="728" y="2884"/>
                    <a:pt x="617" y="2972"/>
                    <a:pt x="470" y="2972"/>
                  </a:cubicBezTo>
                  <a:cubicBezTo>
                    <a:pt x="425" y="2972"/>
                    <a:pt x="378" y="2964"/>
                    <a:pt x="328" y="2947"/>
                  </a:cubicBezTo>
                  <a:cubicBezTo>
                    <a:pt x="114" y="2877"/>
                    <a:pt x="30" y="2705"/>
                    <a:pt x="95" y="2509"/>
                  </a:cubicBezTo>
                  <a:cubicBezTo>
                    <a:pt x="144" y="2361"/>
                    <a:pt x="257" y="2272"/>
                    <a:pt x="405" y="2272"/>
                  </a:cubicBezTo>
                  <a:cubicBezTo>
                    <a:pt x="447" y="2272"/>
                    <a:pt x="493" y="2280"/>
                    <a:pt x="541" y="2295"/>
                  </a:cubicBezTo>
                  <a:close/>
                  <a:moveTo>
                    <a:pt x="857" y="0"/>
                  </a:moveTo>
                  <a:lnTo>
                    <a:pt x="836" y="72"/>
                  </a:lnTo>
                  <a:lnTo>
                    <a:pt x="271" y="2008"/>
                  </a:lnTo>
                  <a:lnTo>
                    <a:pt x="252" y="2076"/>
                  </a:lnTo>
                  <a:lnTo>
                    <a:pt x="319" y="2098"/>
                  </a:lnTo>
                  <a:lnTo>
                    <a:pt x="842" y="2271"/>
                  </a:lnTo>
                  <a:lnTo>
                    <a:pt x="909" y="2293"/>
                  </a:lnTo>
                  <a:lnTo>
                    <a:pt x="934" y="2227"/>
                  </a:lnTo>
                  <a:lnTo>
                    <a:pt x="1630" y="334"/>
                  </a:lnTo>
                  <a:lnTo>
                    <a:pt x="1656" y="263"/>
                  </a:lnTo>
                  <a:lnTo>
                    <a:pt x="1584" y="239"/>
                  </a:lnTo>
                  <a:lnTo>
                    <a:pt x="929" y="23"/>
                  </a:lnTo>
                  <a:close/>
                  <a:moveTo>
                    <a:pt x="405" y="2199"/>
                  </a:moveTo>
                  <a:cubicBezTo>
                    <a:pt x="226" y="2199"/>
                    <a:pt x="85" y="2306"/>
                    <a:pt x="26" y="2486"/>
                  </a:cubicBezTo>
                  <a:cubicBezTo>
                    <a:pt x="-13" y="2602"/>
                    <a:pt x="-7" y="2714"/>
                    <a:pt x="42" y="2809"/>
                  </a:cubicBezTo>
                  <a:cubicBezTo>
                    <a:pt x="92" y="2904"/>
                    <a:pt x="183" y="2976"/>
                    <a:pt x="305" y="3016"/>
                  </a:cubicBezTo>
                  <a:cubicBezTo>
                    <a:pt x="362" y="3035"/>
                    <a:pt x="418" y="3044"/>
                    <a:pt x="470" y="3044"/>
                  </a:cubicBezTo>
                  <a:cubicBezTo>
                    <a:pt x="647" y="3044"/>
                    <a:pt x="788" y="2937"/>
                    <a:pt x="847" y="2757"/>
                  </a:cubicBezTo>
                  <a:cubicBezTo>
                    <a:pt x="885" y="2642"/>
                    <a:pt x="879" y="2531"/>
                    <a:pt x="829" y="2436"/>
                  </a:cubicBezTo>
                  <a:cubicBezTo>
                    <a:pt x="779" y="2339"/>
                    <a:pt x="687" y="2267"/>
                    <a:pt x="564" y="2226"/>
                  </a:cubicBezTo>
                  <a:cubicBezTo>
                    <a:pt x="509" y="2208"/>
                    <a:pt x="455" y="2199"/>
                    <a:pt x="405" y="219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7" name="Title 1"/>
          <p:cNvSpPr txBox="1">
            <a:spLocks/>
          </p:cNvSpPr>
          <p:nvPr userDrawn="1"/>
        </p:nvSpPr>
        <p:spPr>
          <a:xfrm>
            <a:off x="498467" y="571499"/>
            <a:ext cx="6445252" cy="130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400">
                <a:solidFill>
                  <a:schemeClr val="bg1"/>
                </a:solidFill>
              </a:rPr>
              <a:t>We would like to hear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your feedback, questions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and comments</a:t>
            </a:r>
          </a:p>
        </p:txBody>
      </p:sp>
    </p:spTree>
    <p:extLst>
      <p:ext uri="{BB962C8B-B14F-4D97-AF65-F5344CB8AC3E}">
        <p14:creationId xmlns:p14="http://schemas.microsoft.com/office/powerpoint/2010/main" val="46403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6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6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7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7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42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6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02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0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192000" cy="256566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</a:p>
        </p:txBody>
      </p:sp>
    </p:spTree>
    <p:extLst>
      <p:ext uri="{BB962C8B-B14F-4D97-AF65-F5344CB8AC3E}">
        <p14:creationId xmlns:p14="http://schemas.microsoft.com/office/powerpoint/2010/main" val="2897030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06" tIns="45703" rIns="91406" bIns="45703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932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68D5-A08A-4551-8323-BB3C68C6D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1606" b="2283"/>
          <a:stretch/>
        </p:blipFill>
        <p:spPr>
          <a:xfrm>
            <a:off x="-179487" y="0"/>
            <a:ext cx="1237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8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 blue [without top bar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22"/>
          <a:stretch/>
        </p:blipFill>
        <p:spPr>
          <a:xfrm>
            <a:off x="0" y="3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" y="680558"/>
            <a:ext cx="8372475" cy="1325563"/>
          </a:xfrm>
          <a:prstGeom prst="rect">
            <a:avLst/>
          </a:prstGeom>
        </p:spPr>
        <p:txBody>
          <a:bodyPr/>
          <a:lstStyle>
            <a:lvl1pPr algn="l">
              <a:defRPr sz="5400" b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28813" y="3429000"/>
            <a:ext cx="4729162" cy="161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732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_blue_sep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2910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9722863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9093770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821802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3526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73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18678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0464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69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5870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33444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6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9498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2048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7811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369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91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1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700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59410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3810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1AB6-8165-7F4F-A244-82A3BB9F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D715A-F5FC-224E-ABDC-F6223BF2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FCEF-3506-5F46-8427-5529B4B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C9A2-2725-6646-86CC-FAB30FAA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CC4E-DEDF-6649-A66D-352EB846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4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7870-310F-5A43-A563-FABD408D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DF0F-DCF8-684D-9E27-A89258CE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B3C6-749E-BA4B-85E7-6A09AB0B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A4D7-5F72-294B-8465-C8991B6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12DA-A1C9-184C-B742-8CD16B5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65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F4BE-4F04-8647-80E7-6BD1000A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7D545-18A1-EC4E-889B-25FE4962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1402-A603-5441-8FA1-B9935CDB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66C6-EE4D-6A42-85BE-622D69D1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EEBF-B65B-3946-BB32-303561D2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55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D377-9709-964C-90B2-A04E535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7BDD-46C9-A248-924D-9253D3A6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8D96-FD9B-6141-BC04-7E2B45BC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3CC03-08CE-774F-8FD3-15BCEE01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210D-97B8-3A43-A9D5-2D548A1E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D674-68D0-BC46-B471-F3034B94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0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2EEC-9915-A04F-866E-14C91B5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D7FF-936B-1441-B5D3-AF28DBA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9F780-585D-434B-AF18-FBA3986F6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B2446-EF25-4B41-A1C2-D339AFA8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D8808-4E87-0049-8771-B64848F78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C659E-CA62-C44C-A4E0-5920C136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BF460-29C7-D84F-8D52-3B89000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A8A03-B58A-F441-B0E8-1FFA9C7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86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E7D5-36BA-864A-968F-0A524AB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DC02-D751-664A-8A18-69BCA4F8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B485-36B8-314F-97F2-0312FD63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730BB-EDB9-3748-91E8-7D85A28F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8AF2F-F717-0941-B42F-04EDA6A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1A873-F9DD-144D-B306-8682D3EE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80F71-A6C2-5C40-A092-2FBC95BA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61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FB5F-095D-6140-B63C-0EF4D2B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15FC-8246-4D4C-98BC-3EA763AC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14611-4EC2-8B4F-A9D1-536A5F5EA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143EB-D74F-A443-BE4F-CB2D58B1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BD1E-E9B5-2343-9031-8CC0FA72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C62A-9BD3-3F4D-AD1C-778BAF1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53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41E6-ADD1-D14F-8BA8-19AD805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CEDBE-AE9C-264A-9988-C2A6BC742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540F8-D124-104E-9002-B7E86778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7A0A4-FAB9-D846-9B6D-C0B74CA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8CF58-9CC6-F248-BC7C-494C1341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3A3A1-FC77-334C-8894-1DFA5CFB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0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0B9-27AF-3244-86E9-199EB7D8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A183C-8AE8-EE45-9DF1-0305E296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3C63A-81B0-C448-AE1B-06DD0DC0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AA2C-B444-9F43-9AD1-80BE3186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AE77-369F-C546-A468-92564418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4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003A-FFD5-9B4B-B0EA-578D0DA0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D63CF-0FBC-8B47-8674-FC11C2F7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D797-47C5-5C4C-B517-4FF1624F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DF5A-D4C5-2640-9876-1A9685B4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A7D60-A108-6043-8A46-53CE2E1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91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87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52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47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81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00ECC-FB99-4B4C-A78D-7E951487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D3595-0EA4-A049-8EF9-AEC44F9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3DA7-D13D-F242-A2A5-D2490E52B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4C27-596F-6247-AF58-A34A3DFECE4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3D1A-C7E5-6F43-BD75-46903DC12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9188-1929-E943-9E50-897A70B55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dirty="0"/>
              <a:t>Monitoring </a:t>
            </a:r>
            <a:r>
              <a:rPr lang="de-AT" dirty="0" err="1"/>
              <a:t>as</a:t>
            </a:r>
            <a:r>
              <a:rPr lang="de-AT" dirty="0"/>
              <a:t> a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en-US" dirty="0"/>
              <a:t>July, 2018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as a point of configuration</a:t>
            </a:r>
          </a:p>
          <a:p>
            <a:r>
              <a:rPr lang="en-US" dirty="0"/>
              <a:t>Process, Plugin metrics continuity</a:t>
            </a:r>
          </a:p>
          <a:p>
            <a:r>
              <a:rPr lang="en-US" dirty="0"/>
              <a:t>Like agent groups, but automatic and for all types of processes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CF7A4-CD9E-9443-8D96-8B4F3AE7B854}"/>
              </a:ext>
            </a:extLst>
          </p:cNvPr>
          <p:cNvSpPr/>
          <p:nvPr/>
        </p:nvSpPr>
        <p:spPr>
          <a:xfrm>
            <a:off x="581891" y="3575909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2221B-A5FB-704B-9808-555C9F604EE4}"/>
              </a:ext>
            </a:extLst>
          </p:cNvPr>
          <p:cNvSpPr/>
          <p:nvPr/>
        </p:nvSpPr>
        <p:spPr>
          <a:xfrm>
            <a:off x="581228" y="4324054"/>
            <a:ext cx="3443844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CD7B-DF10-9B40-B07A-A93D51B4A2C7}"/>
              </a:ext>
            </a:extLst>
          </p:cNvPr>
          <p:cNvSpPr/>
          <p:nvPr/>
        </p:nvSpPr>
        <p:spPr>
          <a:xfrm>
            <a:off x="580565" y="5065534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281A56-6503-084E-B6F1-B4560B8DBADF}"/>
              </a:ext>
            </a:extLst>
          </p:cNvPr>
          <p:cNvSpPr/>
          <p:nvPr/>
        </p:nvSpPr>
        <p:spPr>
          <a:xfrm>
            <a:off x="4141679" y="4483239"/>
            <a:ext cx="2483460" cy="429774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1C7A6-1DC4-7445-A50C-C9BFE276E7A4}"/>
              </a:ext>
            </a:extLst>
          </p:cNvPr>
          <p:cNvSpPr/>
          <p:nvPr/>
        </p:nvSpPr>
        <p:spPr>
          <a:xfrm>
            <a:off x="6620059" y="3578973"/>
            <a:ext cx="1804395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F08C-40AD-954A-B033-E0C43D20B216}"/>
              </a:ext>
            </a:extLst>
          </p:cNvPr>
          <p:cNvSpPr/>
          <p:nvPr/>
        </p:nvSpPr>
        <p:spPr>
          <a:xfrm>
            <a:off x="6625139" y="4324054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01110-2A24-8142-9EF4-B9A48CECA065}"/>
              </a:ext>
            </a:extLst>
          </p:cNvPr>
          <p:cNvSpPr/>
          <p:nvPr/>
        </p:nvSpPr>
        <p:spPr>
          <a:xfrm>
            <a:off x="6624476" y="5065534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 instance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83647-E71C-D14F-BA85-910D3FDE6837}"/>
              </a:ext>
            </a:extLst>
          </p:cNvPr>
          <p:cNvSpPr/>
          <p:nvPr/>
        </p:nvSpPr>
        <p:spPr>
          <a:xfrm>
            <a:off x="8419373" y="3573554"/>
            <a:ext cx="176227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D1C45-4B26-364A-AA40-7215E4900036}"/>
              </a:ext>
            </a:extLst>
          </p:cNvPr>
          <p:cNvSpPr/>
          <p:nvPr/>
        </p:nvSpPr>
        <p:spPr>
          <a:xfrm>
            <a:off x="10164741" y="3578973"/>
            <a:ext cx="170807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C061D-B811-2F4A-B038-B8B4DF9EF4D2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147689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238C-8AA7-6747-8208-FD53D6A99E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Should be stable – no new PG created with new deployment/version</a:t>
            </a:r>
          </a:p>
          <a:p>
            <a:r>
              <a:rPr lang="en-US" dirty="0"/>
              <a:t>Process Groups are logical boundaries for Services</a:t>
            </a:r>
          </a:p>
          <a:p>
            <a:r>
              <a:rPr lang="en-US" dirty="0"/>
              <a:t>Recreate the ProcessGroup with new detection rule == new Service!!!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50A5B-6A31-8B4B-83F5-225735A3BEF5}"/>
              </a:ext>
            </a:extLst>
          </p:cNvPr>
          <p:cNvSpPr/>
          <p:nvPr/>
        </p:nvSpPr>
        <p:spPr>
          <a:xfrm>
            <a:off x="603687" y="3716976"/>
            <a:ext cx="1799978" cy="507439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604350" y="4221352"/>
            <a:ext cx="5250186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601840" y="4723373"/>
            <a:ext cx="5250186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EB12C-BA0B-064B-B121-2CD66ABC2CA1}"/>
              </a:ext>
            </a:extLst>
          </p:cNvPr>
          <p:cNvSpPr/>
          <p:nvPr/>
        </p:nvSpPr>
        <p:spPr>
          <a:xfrm>
            <a:off x="2403665" y="3716976"/>
            <a:ext cx="1646138" cy="50202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56C878-663B-3947-81B2-4DB2143382B0}"/>
              </a:ext>
            </a:extLst>
          </p:cNvPr>
          <p:cNvSpPr/>
          <p:nvPr/>
        </p:nvSpPr>
        <p:spPr>
          <a:xfrm>
            <a:off x="4049803" y="3714621"/>
            <a:ext cx="1802223" cy="497919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FAB5E-1AA4-D743-8E2B-85F7AE623346}"/>
              </a:ext>
            </a:extLst>
          </p:cNvPr>
          <p:cNvSpPr/>
          <p:nvPr/>
        </p:nvSpPr>
        <p:spPr>
          <a:xfrm>
            <a:off x="6318670" y="3249596"/>
            <a:ext cx="5248340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2E8DA-26F2-4445-9BD1-66031126EA24}"/>
              </a:ext>
            </a:extLst>
          </p:cNvPr>
          <p:cNvSpPr/>
          <p:nvPr/>
        </p:nvSpPr>
        <p:spPr>
          <a:xfrm>
            <a:off x="6319335" y="4227807"/>
            <a:ext cx="266863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B2417-1F22-E549-A5FF-759F7234F4AF}"/>
              </a:ext>
            </a:extLst>
          </p:cNvPr>
          <p:cNvSpPr/>
          <p:nvPr/>
        </p:nvSpPr>
        <p:spPr>
          <a:xfrm>
            <a:off x="6318671" y="4969287"/>
            <a:ext cx="2669293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C74DC-5C5B-4B42-BADB-9E5C7B7889F3}"/>
              </a:ext>
            </a:extLst>
          </p:cNvPr>
          <p:cNvSpPr/>
          <p:nvPr/>
        </p:nvSpPr>
        <p:spPr>
          <a:xfrm>
            <a:off x="6318671" y="3560118"/>
            <a:ext cx="5248339" cy="353712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FFBC-6BEB-4E4C-B560-4495C53843C5}"/>
              </a:ext>
            </a:extLst>
          </p:cNvPr>
          <p:cNvSpPr/>
          <p:nvPr/>
        </p:nvSpPr>
        <p:spPr>
          <a:xfrm>
            <a:off x="6313590" y="3902156"/>
            <a:ext cx="5253421" cy="32871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D7A68-2E71-8D4D-8F0C-45EB8F9C2837}"/>
              </a:ext>
            </a:extLst>
          </p:cNvPr>
          <p:cNvSpPr/>
          <p:nvPr/>
        </p:nvSpPr>
        <p:spPr>
          <a:xfrm>
            <a:off x="8989622" y="4224415"/>
            <a:ext cx="257739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C3D45-A67C-5D45-AE61-58B0E3566385}"/>
              </a:ext>
            </a:extLst>
          </p:cNvPr>
          <p:cNvSpPr/>
          <p:nvPr/>
        </p:nvSpPr>
        <p:spPr>
          <a:xfrm>
            <a:off x="8988925" y="4965895"/>
            <a:ext cx="2578086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BB-Host-2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F2CCF-8163-C343-8F8A-1E0A0BE0095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20707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51" y="2648398"/>
            <a:ext cx="5286103" cy="2528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0" y="4880414"/>
            <a:ext cx="10210799" cy="19775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vs Process group instance:</a:t>
            </a:r>
          </a:p>
          <a:p>
            <a:pPr lvl="1"/>
            <a:r>
              <a:rPr lang="en-US" dirty="0"/>
              <a:t>A ProcessGroup on a host is a process group instance</a:t>
            </a:r>
          </a:p>
          <a:p>
            <a:pPr lvl="1"/>
            <a:r>
              <a:rPr lang="en-US" dirty="0"/>
              <a:t>Normally one process with chart continuity (restart, crash redeploy)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C568E-6495-9C4D-90BE-143062F9D244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15164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en-US" dirty="0"/>
              <a:t>Lots of built-in rules: Java, Jboss, WebSphere, Node, Apache, Databases….</a:t>
            </a:r>
          </a:p>
          <a:p>
            <a:r>
              <a:rPr lang="en-US" dirty="0"/>
              <a:t>Many special rules: Docker, Azure, </a:t>
            </a:r>
            <a:r>
              <a:rPr lang="en-US" dirty="0" err="1"/>
              <a:t>CloudFoundry</a:t>
            </a:r>
            <a:r>
              <a:rPr lang="en-US" dirty="0"/>
              <a:t>, </a:t>
            </a:r>
            <a:r>
              <a:rPr lang="en-US" dirty="0" err="1"/>
              <a:t>OpenShift</a:t>
            </a:r>
            <a:r>
              <a:rPr lang="en-US" dirty="0"/>
              <a:t>, ColdFusion….</a:t>
            </a:r>
          </a:p>
          <a:p>
            <a:r>
              <a:rPr lang="en-US" dirty="0"/>
              <a:t>Intention: Stable, meaningful and meta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A303-2FC1-5E4A-9F1A-141EDD5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4" y="1016917"/>
            <a:ext cx="5982535" cy="4124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C48C4-2BF8-7D43-8BFB-86261258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64" y="1240459"/>
            <a:ext cx="8564170" cy="4620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4229-E9EB-1A44-852C-AFEE2A67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99" y="3173760"/>
            <a:ext cx="7544853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1BF38A-425D-B94E-9E98-B3ABECCF6D3B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#2 – Detection</a:t>
            </a:r>
          </a:p>
        </p:txBody>
      </p:sp>
    </p:spTree>
    <p:extLst>
      <p:ext uri="{BB962C8B-B14F-4D97-AF65-F5344CB8AC3E}">
        <p14:creationId xmlns:p14="http://schemas.microsoft.com/office/powerpoint/2010/main" val="29239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6E3B55-FF22-D542-B30D-5295BC3FA2B8}"/>
              </a:ext>
            </a:extLst>
          </p:cNvPr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698499" y="1449388"/>
          <a:ext cx="1106994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05">
                  <a:extLst>
                    <a:ext uri="{9D8B030D-6E8A-4147-A177-3AD203B41FA5}">
                      <a16:colId xmlns:a16="http://schemas.microsoft.com/office/drawing/2014/main" val="3782434115"/>
                    </a:ext>
                  </a:extLst>
                </a:gridCol>
                <a:gridCol w="2980706">
                  <a:extLst>
                    <a:ext uri="{9D8B030D-6E8A-4147-A177-3AD203B41FA5}">
                      <a16:colId xmlns:a16="http://schemas.microsoft.com/office/drawing/2014/main" val="3845598969"/>
                    </a:ext>
                  </a:extLst>
                </a:gridCol>
                <a:gridCol w="2137559">
                  <a:extLst>
                    <a:ext uri="{9D8B030D-6E8A-4147-A177-3AD203B41FA5}">
                      <a16:colId xmlns:a16="http://schemas.microsoft.com/office/drawing/2014/main" val="1440582738"/>
                    </a:ext>
                  </a:extLst>
                </a:gridCol>
                <a:gridCol w="2470067">
                  <a:extLst>
                    <a:ext uri="{9D8B030D-6E8A-4147-A177-3AD203B41FA5}">
                      <a16:colId xmlns:a16="http://schemas.microsoft.com/office/drawing/2014/main" val="2161164268"/>
                    </a:ext>
                  </a:extLst>
                </a:gridCol>
                <a:gridCol w="2208808">
                  <a:extLst>
                    <a:ext uri="{9D8B030D-6E8A-4147-A177-3AD203B41FA5}">
                      <a16:colId xmlns:a16="http://schemas.microsoft.com/office/drawing/2014/main" val="2845055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renaming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“Quick-Rules”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 rule-based detection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DT_CLUSTER_ID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69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Technologies &gt; ProcessGroup &gt; Edit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in detection options for specific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Leverage and customize detected metadata or create your own metadata and apply it as PG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“unique” processes (i.e. Java) will be defined as this variable.  Prioritized over all other rule 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easy, OOTB configuration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Options, best for cleaning up tricky PGs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Easily automated, no worries about change to PG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5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NOT carry over to new ProcessGroup if ‘detected name’ contains a unique value that changes with each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to ALL processes of that technology.  Only for Tomcat, Docker, and 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difficult to triage if PG no longer fulfills the conditions of the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“unique” processes (i.e. Java) will be defined as this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90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8A0C75-31B6-A64B-8FCA-A2DA8B89562A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#3 –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42362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1498694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frontend-app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1498694" y="2894092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DTMaaSLab2Host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F2CCF-8163-C343-8F8A-1E0A0BE0095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Calibri Light" charset="0"/>
              </a:rPr>
              <a:t>#4 – Applied to our Sample App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322A8-C698-46C3-8958-75FFDD2C89FC}"/>
              </a:ext>
            </a:extLst>
          </p:cNvPr>
          <p:cNvSpPr/>
          <p:nvPr/>
        </p:nvSpPr>
        <p:spPr>
          <a:xfrm>
            <a:off x="5015246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B85CE-FAB1-48CE-A42E-24EED30CB218}"/>
              </a:ext>
            </a:extLst>
          </p:cNvPr>
          <p:cNvSpPr/>
          <p:nvPr/>
        </p:nvSpPr>
        <p:spPr>
          <a:xfrm>
            <a:off x="8514506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BA20D0-451E-44A9-9F6C-6C8CA15941B1}"/>
              </a:ext>
            </a:extLst>
          </p:cNvPr>
          <p:cNvSpPr/>
          <p:nvPr/>
        </p:nvSpPr>
        <p:spPr>
          <a:xfrm>
            <a:off x="1498694" y="152522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FrontendAppService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0CC2A-0E34-4051-8A69-E358091D4F30}"/>
              </a:ext>
            </a:extLst>
          </p:cNvPr>
          <p:cNvSpPr/>
          <p:nvPr/>
        </p:nvSpPr>
        <p:spPr>
          <a:xfrm>
            <a:off x="5019251" y="152522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BackendService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4FD5B-13E8-4C63-B997-857FE5B1DAAA}"/>
              </a:ext>
            </a:extLst>
          </p:cNvPr>
          <p:cNvSpPr/>
          <p:nvPr/>
        </p:nvSpPr>
        <p:spPr>
          <a:xfrm>
            <a:off x="8519488" y="1517368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nginx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6E96E-B9DC-4586-B329-F531CAC5AC8F}"/>
              </a:ext>
            </a:extLst>
          </p:cNvPr>
          <p:cNvSpPr/>
          <p:nvPr/>
        </p:nvSpPr>
        <p:spPr>
          <a:xfrm>
            <a:off x="96614" y="2894092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A8E09-6A8E-4CF0-A422-33F4C8EA617D}"/>
              </a:ext>
            </a:extLst>
          </p:cNvPr>
          <p:cNvSpPr/>
          <p:nvPr/>
        </p:nvSpPr>
        <p:spPr>
          <a:xfrm>
            <a:off x="96614" y="2317021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3DBB-FD6A-498F-BF81-DA29167C55FA}"/>
              </a:ext>
            </a:extLst>
          </p:cNvPr>
          <p:cNvSpPr/>
          <p:nvPr/>
        </p:nvSpPr>
        <p:spPr>
          <a:xfrm>
            <a:off x="96614" y="1502966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D6300-C460-4CA3-8B87-C92CF6AE6795}"/>
              </a:ext>
            </a:extLst>
          </p:cNvPr>
          <p:cNvSpPr/>
          <p:nvPr/>
        </p:nvSpPr>
        <p:spPr>
          <a:xfrm>
            <a:off x="1498694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34B872-2A00-45BF-BBDE-2F5B80CC3A7C}"/>
              </a:ext>
            </a:extLst>
          </p:cNvPr>
          <p:cNvSpPr/>
          <p:nvPr/>
        </p:nvSpPr>
        <p:spPr>
          <a:xfrm>
            <a:off x="5015246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C5B0CD-2DA6-4DDF-897D-B7150F0D922F}"/>
              </a:ext>
            </a:extLst>
          </p:cNvPr>
          <p:cNvSpPr/>
          <p:nvPr/>
        </p:nvSpPr>
        <p:spPr>
          <a:xfrm>
            <a:off x="8514506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44A996-9C02-42E3-8573-C464494B65F9}"/>
              </a:ext>
            </a:extLst>
          </p:cNvPr>
          <p:cNvSpPr/>
          <p:nvPr/>
        </p:nvSpPr>
        <p:spPr>
          <a:xfrm>
            <a:off x="96614" y="1819181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9463CA-C1DD-4483-920D-0EB1B70230F2}"/>
              </a:ext>
            </a:extLst>
          </p:cNvPr>
          <p:cNvSpPr/>
          <p:nvPr/>
        </p:nvSpPr>
        <p:spPr>
          <a:xfrm>
            <a:off x="1503676" y="5122531"/>
            <a:ext cx="1726541" cy="470370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frontend-app (B1)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DC70A-662C-405B-96ED-DA536AB79959}"/>
              </a:ext>
            </a:extLst>
          </p:cNvPr>
          <p:cNvSpPr/>
          <p:nvPr/>
        </p:nvSpPr>
        <p:spPr>
          <a:xfrm>
            <a:off x="1503676" y="5610787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DTMaaSLab2Host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CC6634-2B8C-4341-9A13-28FB9A04782C}"/>
              </a:ext>
            </a:extLst>
          </p:cNvPr>
          <p:cNvSpPr/>
          <p:nvPr/>
        </p:nvSpPr>
        <p:spPr>
          <a:xfrm>
            <a:off x="5020228" y="5052047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365BE4-9AD4-4A2E-BD9D-D8D9B1DDA9EE}"/>
              </a:ext>
            </a:extLst>
          </p:cNvPr>
          <p:cNvSpPr/>
          <p:nvPr/>
        </p:nvSpPr>
        <p:spPr>
          <a:xfrm>
            <a:off x="8519488" y="5052047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53613C-BCB3-47E3-8A26-852402E8D892}"/>
              </a:ext>
            </a:extLst>
          </p:cNvPr>
          <p:cNvSpPr/>
          <p:nvPr/>
        </p:nvSpPr>
        <p:spPr>
          <a:xfrm>
            <a:off x="1503676" y="4241920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FrontendAppService</a:t>
            </a:r>
            <a:endParaRPr lang="en-US" sz="2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35D4D-0D09-4F7D-B1ED-EF094FF564BF}"/>
              </a:ext>
            </a:extLst>
          </p:cNvPr>
          <p:cNvSpPr/>
          <p:nvPr/>
        </p:nvSpPr>
        <p:spPr>
          <a:xfrm>
            <a:off x="5024233" y="4241920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BackendService</a:t>
            </a:r>
            <a:endParaRPr lang="en-US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685CEF-0A7B-4777-8BEA-78CF0BD1088A}"/>
              </a:ext>
            </a:extLst>
          </p:cNvPr>
          <p:cNvSpPr/>
          <p:nvPr/>
        </p:nvSpPr>
        <p:spPr>
          <a:xfrm>
            <a:off x="8524470" y="4234063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nginx</a:t>
            </a:r>
            <a:endParaRPr lang="en-US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24121B-6F80-4756-939B-EC1209C8E6F4}"/>
              </a:ext>
            </a:extLst>
          </p:cNvPr>
          <p:cNvSpPr/>
          <p:nvPr/>
        </p:nvSpPr>
        <p:spPr>
          <a:xfrm>
            <a:off x="101596" y="5610787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0D08F6-4332-4345-9A04-664CD24E61ED}"/>
              </a:ext>
            </a:extLst>
          </p:cNvPr>
          <p:cNvSpPr/>
          <p:nvPr/>
        </p:nvSpPr>
        <p:spPr>
          <a:xfrm>
            <a:off x="101596" y="5033716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6A03FF-E92F-4BD2-93AE-BCCF506540AC}"/>
              </a:ext>
            </a:extLst>
          </p:cNvPr>
          <p:cNvSpPr/>
          <p:nvPr/>
        </p:nvSpPr>
        <p:spPr>
          <a:xfrm>
            <a:off x="101596" y="4219661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23543-27DC-49D9-A29B-2AD4BF7C9418}"/>
              </a:ext>
            </a:extLst>
          </p:cNvPr>
          <p:cNvSpPr/>
          <p:nvPr/>
        </p:nvSpPr>
        <p:spPr>
          <a:xfrm>
            <a:off x="1503676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frontend-app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58EC20-98FF-4CE0-83C0-C6CAE7E738DA}"/>
              </a:ext>
            </a:extLst>
          </p:cNvPr>
          <p:cNvSpPr/>
          <p:nvPr/>
        </p:nvSpPr>
        <p:spPr>
          <a:xfrm>
            <a:off x="5020228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888232-A561-42B9-B6FC-899C65197BA0}"/>
              </a:ext>
            </a:extLst>
          </p:cNvPr>
          <p:cNvSpPr/>
          <p:nvPr/>
        </p:nvSpPr>
        <p:spPr>
          <a:xfrm>
            <a:off x="8519488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70CBCA-8CF2-4091-BCAB-7E74FFB85177}"/>
              </a:ext>
            </a:extLst>
          </p:cNvPr>
          <p:cNvSpPr/>
          <p:nvPr/>
        </p:nvSpPr>
        <p:spPr>
          <a:xfrm>
            <a:off x="101596" y="4535876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6F5E2E-5248-41B7-823D-EFF270CC0D0D}"/>
              </a:ext>
            </a:extLst>
          </p:cNvPr>
          <p:cNvSpPr/>
          <p:nvPr/>
        </p:nvSpPr>
        <p:spPr>
          <a:xfrm>
            <a:off x="3226391" y="5112947"/>
            <a:ext cx="1726541" cy="462068"/>
          </a:xfrm>
          <a:prstGeom prst="rect">
            <a:avLst/>
          </a:prstGeom>
          <a:solidFill>
            <a:srgbClr val="72BE2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frontend-app (B2)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D4CD4-0E62-439E-8125-8A55E8A54A7F}"/>
              </a:ext>
            </a:extLst>
          </p:cNvPr>
          <p:cNvSpPr txBox="1"/>
          <p:nvPr/>
        </p:nvSpPr>
        <p:spPr>
          <a:xfrm>
            <a:off x="96614" y="1088483"/>
            <a:ext cx="521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Detection: All container images in a single PGI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BE1E52-E76E-4EBD-A096-8C3D4643D093}"/>
              </a:ext>
            </a:extLst>
          </p:cNvPr>
          <p:cNvSpPr txBox="1"/>
          <p:nvPr/>
        </p:nvSpPr>
        <p:spPr>
          <a:xfrm>
            <a:off x="99200" y="3795240"/>
            <a:ext cx="1074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Detecting Each Individual Build as PGI – differentiate through, </a:t>
            </a:r>
            <a:r>
              <a:rPr lang="en-US" dirty="0" err="1"/>
              <a:t>e.g</a:t>
            </a:r>
            <a:r>
              <a:rPr lang="en-US" dirty="0"/>
              <a:t>: DT_NODE_ID or Process Group Detection Rule!</a:t>
            </a:r>
          </a:p>
        </p:txBody>
      </p:sp>
    </p:spTree>
    <p:extLst>
      <p:ext uri="{BB962C8B-B14F-4D97-AF65-F5344CB8AC3E}">
        <p14:creationId xmlns:p14="http://schemas.microsoft.com/office/powerpoint/2010/main" val="263428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C9A-022A-3F42-BEBD-1C226C08E2D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Unique enough to easily identify the role the process has</a:t>
            </a:r>
          </a:p>
          <a:p>
            <a:r>
              <a:rPr lang="en-US" dirty="0"/>
              <a:t>No version numbers</a:t>
            </a:r>
          </a:p>
          <a:p>
            <a:r>
              <a:rPr lang="en-US" dirty="0"/>
              <a:t>”Environments” split out</a:t>
            </a:r>
          </a:p>
          <a:p>
            <a:r>
              <a:rPr lang="en-US" dirty="0"/>
              <a:t>Don’t manually change the name unless 100% certain it will be consistent through deployments</a:t>
            </a:r>
          </a:p>
          <a:p>
            <a:r>
              <a:rPr lang="en-US" dirty="0"/>
              <a:t>Configure ProcessGroups BEFORE Services if at all possible</a:t>
            </a:r>
          </a:p>
          <a:p>
            <a:r>
              <a:rPr lang="en-US" dirty="0"/>
              <a:t>ALL rule changes require a process restart to take effect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45334-6FBA-0047-AB54-4CAA3C1C27FB}"/>
              </a:ext>
            </a:extLst>
          </p:cNvPr>
          <p:cNvSpPr/>
          <p:nvPr/>
        </p:nvSpPr>
        <p:spPr>
          <a:xfrm>
            <a:off x="3099465" y="269934"/>
            <a:ext cx="5972430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Calibri Light" charset="0"/>
              </a:rPr>
              <a:t>Appendix – Best practices for ProcessGroups</a:t>
            </a:r>
          </a:p>
        </p:txBody>
      </p:sp>
    </p:spTree>
    <p:extLst>
      <p:ext uri="{BB962C8B-B14F-4D97-AF65-F5344CB8AC3E}">
        <p14:creationId xmlns:p14="http://schemas.microsoft.com/office/powerpoint/2010/main" val="226893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a Service</a:t>
            </a:r>
            <a:br>
              <a:rPr lang="en-US" dirty="0"/>
            </a:br>
            <a:r>
              <a:rPr lang="en-US" dirty="0"/>
              <a:t>Automation aspects of </a:t>
            </a:r>
            <a:r>
              <a:rPr lang="en-US" dirty="0" err="1"/>
              <a:t>FullStack</a:t>
            </a:r>
            <a:r>
              <a:rPr lang="en-US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368683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81C8A-9EAA-48A9-AF6D-CFDA5549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3" y="718313"/>
            <a:ext cx="6449853" cy="61396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2B1F22-E6CC-4257-B675-074D2E47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49353"/>
            <a:ext cx="10774365" cy="668960"/>
          </a:xfrm>
        </p:spPr>
        <p:txBody>
          <a:bodyPr/>
          <a:lstStyle/>
          <a:p>
            <a:r>
              <a:rPr lang="en-US" dirty="0"/>
              <a:t>Passing Host Information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5B49B91-6ED5-4C50-8A66-56E63B63FB6E}"/>
              </a:ext>
            </a:extLst>
          </p:cNvPr>
          <p:cNvSpPr/>
          <p:nvPr/>
        </p:nvSpPr>
        <p:spPr>
          <a:xfrm flipH="1">
            <a:off x="6746897" y="1376877"/>
            <a:ext cx="4601819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[AWS]:* Tags through AWS CloudWatch Integration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EAA45B-BFAC-4E76-B955-C204D70FFDC9}"/>
              </a:ext>
            </a:extLst>
          </p:cNvPr>
          <p:cNvSpPr/>
          <p:nvPr/>
        </p:nvSpPr>
        <p:spPr>
          <a:xfrm flipH="1">
            <a:off x="6787540" y="2435858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[Environment]:*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hostautotag.conf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D34054-F39E-40AE-87D3-BFE5CEA79074}"/>
              </a:ext>
            </a:extLst>
          </p:cNvPr>
          <p:cNvSpPr/>
          <p:nvPr/>
        </p:nvSpPr>
        <p:spPr>
          <a:xfrm flipH="1">
            <a:off x="6828184" y="5799019"/>
            <a:ext cx="4520531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Environment Custom Meta Data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hostcustomproperties.conf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751FFC-5F5B-472A-835C-EED4F820C1D8}"/>
              </a:ext>
            </a:extLst>
          </p:cNvPr>
          <p:cNvSpPr/>
          <p:nvPr/>
        </p:nvSpPr>
        <p:spPr>
          <a:xfrm flipH="1">
            <a:off x="6828184" y="4365364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Host Group through Installation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28891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8-E0CE-413E-9DF7-6F46690B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Process Group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C176C-E398-4BAB-A0B9-E3B46DE8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409492"/>
            <a:ext cx="7553325" cy="51720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D2D2F4B-8B5B-4693-9033-3E90E1587D5E}"/>
              </a:ext>
            </a:extLst>
          </p:cNvPr>
          <p:cNvSpPr/>
          <p:nvPr/>
        </p:nvSpPr>
        <p:spPr>
          <a:xfrm flipH="1">
            <a:off x="5081244" y="1553317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DT_TAGS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C362BA-8363-4388-A900-E00F9407F46F}"/>
              </a:ext>
            </a:extLst>
          </p:cNvPr>
          <p:cNvSpPr/>
          <p:nvPr/>
        </p:nvSpPr>
        <p:spPr>
          <a:xfrm flipH="1">
            <a:off x="5081244" y="5943141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DT_CUSTOM_PROPS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62941A-C5C0-41B5-993B-73B58607A7B9}"/>
              </a:ext>
            </a:extLst>
          </p:cNvPr>
          <p:cNvSpPr/>
          <p:nvPr/>
        </p:nvSpPr>
        <p:spPr>
          <a:xfrm flipH="1">
            <a:off x="4324697" y="485364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DT_NODE_ID</a:t>
            </a:r>
          </a:p>
        </p:txBody>
      </p:sp>
    </p:spTree>
    <p:extLst>
      <p:ext uri="{BB962C8B-B14F-4D97-AF65-F5344CB8AC3E}">
        <p14:creationId xmlns:p14="http://schemas.microsoft.com/office/powerpoint/2010/main" val="115013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4E94558-04F8-4C5D-A70A-85EC0279AEFF}"/>
              </a:ext>
            </a:extLst>
          </p:cNvPr>
          <p:cNvSpPr/>
          <p:nvPr/>
        </p:nvSpPr>
        <p:spPr>
          <a:xfrm>
            <a:off x="316273" y="576752"/>
            <a:ext cx="11447892" cy="1855703"/>
          </a:xfrm>
          <a:prstGeom prst="roundRect">
            <a:avLst>
              <a:gd name="adj" fmla="val 6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712B2DA-EBA3-46E7-A4BF-08CF0837C922}"/>
              </a:ext>
            </a:extLst>
          </p:cNvPr>
          <p:cNvSpPr/>
          <p:nvPr/>
        </p:nvSpPr>
        <p:spPr>
          <a:xfrm>
            <a:off x="1084337" y="2650787"/>
            <a:ext cx="2335766" cy="388905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environment for automatically monitoring any newly deployed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Dynatrace into environment building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Find proper integration for pipeline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 missing tools from testbed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Define  new organizational processes and 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Have environment 0 up and running.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E7B8-4284-4D7E-8CFF-B84BF3DCBC90}"/>
              </a:ext>
            </a:extLst>
          </p:cNvPr>
          <p:cNvSpPr txBox="1"/>
          <p:nvPr/>
        </p:nvSpPr>
        <p:spPr>
          <a:xfrm>
            <a:off x="316273" y="559223"/>
            <a:ext cx="11447891" cy="70343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Monitoring as a Service – Reference Episode</a:t>
            </a:r>
            <a:endParaRPr kumimoji="0" lang="de-AT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C9ED82C-0D62-47D0-BE2E-533159F62E32}"/>
              </a:ext>
            </a:extLst>
          </p:cNvPr>
          <p:cNvSpPr/>
          <p:nvPr/>
        </p:nvSpPr>
        <p:spPr>
          <a:xfrm>
            <a:off x="3604216" y="2650787"/>
            <a:ext cx="2335766" cy="387640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new autonomous cloud 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workflows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for first application and test workflows in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Ensure daily deploys and updates work flawlessly</a:t>
            </a:r>
            <a:r>
              <a:rPr lang="en-US" sz="120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 and environment adjusts.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development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operations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business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Drive daily standup based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95C6BB-D95F-4F59-BEAE-580EED84BBDB}"/>
              </a:ext>
            </a:extLst>
          </p:cNvPr>
          <p:cNvSpPr/>
          <p:nvPr/>
        </p:nvSpPr>
        <p:spPr>
          <a:xfrm>
            <a:off x="6247049" y="2587557"/>
            <a:ext cx="2335766" cy="395228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application 1 to move over to production. Add enterprise features (security , integrations)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Add integrations for custom data 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Build management zones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Adjust operational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Run app like normal production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D8F72D-BE5D-4681-9586-55FEBA2007F2}"/>
              </a:ext>
            </a:extLst>
          </p:cNvPr>
          <p:cNvSpPr/>
          <p:nvPr/>
        </p:nvSpPr>
        <p:spPr>
          <a:xfrm>
            <a:off x="8823956" y="2587557"/>
            <a:ext cx="2335766" cy="393963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Move first application to production use. Test repeatability for the next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Dynatrace is now used in all stages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Operations works with new workflows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Processes are validated for other applications as well.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22239-B943-44C4-AD13-992BA57C9E67}"/>
              </a:ext>
            </a:extLst>
          </p:cNvPr>
          <p:cNvSpPr txBox="1"/>
          <p:nvPr/>
        </p:nvSpPr>
        <p:spPr>
          <a:xfrm>
            <a:off x="532407" y="985481"/>
            <a:ext cx="10279986" cy="13151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Moving from a long manual process to configure monitoring for a new app to fully automated monitoring within half an hour. Every Stakeholder gets automated dashboards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thei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 app. Make this a repeatable/standardized 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Assumptions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Working Dynatrace environment. Deployment automation in place, operations tooling available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E4186-D7DE-4CD7-A363-CEABAC874342}"/>
              </a:ext>
            </a:extLst>
          </p:cNvPr>
          <p:cNvSpPr/>
          <p:nvPr/>
        </p:nvSpPr>
        <p:spPr>
          <a:xfrm rot="16200000">
            <a:off x="-1269915" y="4285310"/>
            <a:ext cx="3867893" cy="472386"/>
          </a:xfrm>
          <a:prstGeom prst="roundRect">
            <a:avLst>
              <a:gd name="adj" fmla="val 3366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546E42-C32F-4E16-9EBC-64A71EBD1037}"/>
              </a:ext>
            </a:extLst>
          </p:cNvPr>
          <p:cNvSpPr/>
          <p:nvPr/>
        </p:nvSpPr>
        <p:spPr>
          <a:xfrm rot="16200000">
            <a:off x="9613683" y="4328882"/>
            <a:ext cx="3828576" cy="472386"/>
          </a:xfrm>
          <a:prstGeom prst="roundRect">
            <a:avLst>
              <a:gd name="adj" fmla="val 3254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36DB5-A002-42C4-B5A6-E0FD20D08A69}"/>
              </a:ext>
            </a:extLst>
          </p:cNvPr>
          <p:cNvSpPr txBox="1"/>
          <p:nvPr/>
        </p:nvSpPr>
        <p:spPr>
          <a:xfrm rot="16200000">
            <a:off x="-1253729" y="4321180"/>
            <a:ext cx="3939634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Kick Off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1628D-0E9A-49EF-B498-1EA164E0192B}"/>
              </a:ext>
            </a:extLst>
          </p:cNvPr>
          <p:cNvSpPr txBox="1"/>
          <p:nvPr/>
        </p:nvSpPr>
        <p:spPr>
          <a:xfrm rot="16200000">
            <a:off x="9725869" y="4457303"/>
            <a:ext cx="3715767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Review 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3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6366-41B8-4290-AD3A-36F26531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Propagating Service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E72D-7CAA-4A6D-B77D-C08A2016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896510"/>
            <a:ext cx="7772400" cy="38004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AA29BA5-5EA1-4F32-9CCD-CB3C03950462}"/>
              </a:ext>
            </a:extLst>
          </p:cNvPr>
          <p:cNvSpPr/>
          <p:nvPr/>
        </p:nvSpPr>
        <p:spPr>
          <a:xfrm flipH="1">
            <a:off x="5526155" y="205316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Automated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2886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 – What is the workshop about? 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sz="1600" dirty="0"/>
              <a:t>Instrument Kubernetes Cluster with Dynatrace </a:t>
            </a:r>
            <a:r>
              <a:rPr lang="en-US" sz="1600" dirty="0" err="1"/>
              <a:t>OneAgent</a:t>
            </a:r>
            <a:r>
              <a:rPr lang="en-US" sz="1600" dirty="0"/>
              <a:t> Operator</a:t>
            </a:r>
          </a:p>
          <a:p>
            <a:pPr lvl="1"/>
            <a:r>
              <a:rPr lang="en-US" sz="1600" dirty="0"/>
              <a:t>Pass and Extract Meta-Data for each deployed Process or Container</a:t>
            </a:r>
          </a:p>
          <a:p>
            <a:pPr lvl="1"/>
            <a:r>
              <a:rPr lang="de-AT" sz="1600" dirty="0"/>
              <a:t>Tagging </a:t>
            </a:r>
            <a:r>
              <a:rPr lang="de-AT" sz="1600" dirty="0" err="1"/>
              <a:t>of</a:t>
            </a:r>
            <a:r>
              <a:rPr lang="de-AT" sz="1600" dirty="0"/>
              <a:t> Services</a:t>
            </a:r>
          </a:p>
          <a:p>
            <a:pPr lvl="1"/>
            <a:r>
              <a:rPr lang="en-US" sz="1600" dirty="0"/>
              <a:t>Push Deployment &amp; Configuration Change Events to Dynatrace</a:t>
            </a:r>
          </a:p>
          <a:p>
            <a:pPr lvl="1"/>
            <a:r>
              <a:rPr lang="de-AT" sz="1600" dirty="0" err="1"/>
              <a:t>Define</a:t>
            </a:r>
            <a:r>
              <a:rPr lang="de-AT" sz="1600" dirty="0"/>
              <a:t> Management </a:t>
            </a:r>
            <a:r>
              <a:rPr lang="de-AT" sz="1600" dirty="0" err="1"/>
              <a:t>Zones</a:t>
            </a:r>
            <a:r>
              <a:rPr lang="de-AT" sz="1600" dirty="0"/>
              <a:t> in </a:t>
            </a:r>
            <a:r>
              <a:rPr lang="de-AT" sz="1600" dirty="0" err="1"/>
              <a:t>Dynatrace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</a:t>
            </a:r>
            <a:r>
              <a:rPr lang="de-AT" sz="1600" dirty="0" err="1"/>
              <a:t>create</a:t>
            </a:r>
            <a:r>
              <a:rPr lang="de-AT" sz="1600" dirty="0"/>
              <a:t> Access Control</a:t>
            </a:r>
          </a:p>
          <a:p>
            <a:pPr lvl="1"/>
            <a:r>
              <a:rPr lang="en-US" sz="1600" dirty="0"/>
              <a:t>Deploy </a:t>
            </a:r>
            <a:r>
              <a:rPr lang="en-US" sz="1600" dirty="0" err="1"/>
              <a:t>Sockshop</a:t>
            </a:r>
            <a:r>
              <a:rPr lang="en-US" sz="1600" dirty="0"/>
              <a:t> to Staging and validate Automation</a:t>
            </a:r>
          </a:p>
          <a:p>
            <a:pPr lvl="1"/>
            <a:r>
              <a:rPr lang="en-US" sz="1600" dirty="0"/>
              <a:t>Setup Alerting Profile for Availability Issues and Integrate with a </a:t>
            </a:r>
            <a:r>
              <a:rPr lang="en-US" sz="1600" dirty="0" err="1"/>
              <a:t>ChatOps</a:t>
            </a:r>
            <a:r>
              <a:rPr lang="en-US" sz="1600" dirty="0"/>
              <a:t> Tool</a:t>
            </a:r>
          </a:p>
          <a:p>
            <a:pPr lvl="1"/>
            <a:r>
              <a:rPr lang="de-AT" sz="1600" dirty="0"/>
              <a:t>Setup </a:t>
            </a:r>
            <a:r>
              <a:rPr lang="de-AT" sz="1600" dirty="0" err="1"/>
              <a:t>Availability</a:t>
            </a:r>
            <a:r>
              <a:rPr lang="de-AT" sz="1600" dirty="0"/>
              <a:t> Checks</a:t>
            </a:r>
          </a:p>
          <a:p>
            <a:pPr lvl="1"/>
            <a:r>
              <a:rPr lang="en-US" sz="1600" dirty="0"/>
              <a:t>Define Dashboards for Dev (Service), Operations (Availability), Business (RUM)</a:t>
            </a:r>
          </a:p>
          <a:p>
            <a:pPr lvl="1"/>
            <a:r>
              <a:rPr lang="de-AT" sz="1600" dirty="0" err="1"/>
              <a:t>Configure</a:t>
            </a:r>
            <a:r>
              <a:rPr lang="de-AT" sz="1600" dirty="0"/>
              <a:t> UEM Rum Tagging</a:t>
            </a:r>
            <a:endParaRPr lang="en-US" sz="1600" dirty="0"/>
          </a:p>
          <a:p>
            <a:r>
              <a:rPr lang="en-US" dirty="0"/>
              <a:t>Recap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The Tutorials Sample App</a:t>
            </a:r>
            <a:br>
              <a:rPr lang="en-US" dirty="0"/>
            </a:br>
            <a:r>
              <a:rPr lang="en-US" dirty="0"/>
              <a:t>Overview when deployed in a single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810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125D-0E5F-4FB0-8924-F6FEA01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Default Stack: NGINX Frontend-Load Balancer, 1-x Frontend Apps, 1 Backend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55248-5736-4A7A-BF94-815CE259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6" y="2301058"/>
            <a:ext cx="3434579" cy="1932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28721A-F69B-4D07-8E37-A82D88F8611C}"/>
              </a:ext>
            </a:extLst>
          </p:cNvPr>
          <p:cNvSpPr/>
          <p:nvPr/>
        </p:nvSpPr>
        <p:spPr>
          <a:xfrm>
            <a:off x="433314" y="1929181"/>
            <a:ext cx="3434581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http://yourEC2Machine:80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2CFF-3226-4755-8A4F-7A56B4A47177}"/>
              </a:ext>
            </a:extLst>
          </p:cNvPr>
          <p:cNvSpPr/>
          <p:nvPr/>
        </p:nvSpPr>
        <p:spPr>
          <a:xfrm>
            <a:off x="143339" y="1508787"/>
            <a:ext cx="12001333" cy="4777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0F1-AC0E-4850-A7CC-8B159682BBA2}"/>
              </a:ext>
            </a:extLst>
          </p:cNvPr>
          <p:cNvSpPr/>
          <p:nvPr/>
        </p:nvSpPr>
        <p:spPr>
          <a:xfrm>
            <a:off x="134514" y="6291671"/>
            <a:ext cx="12001332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EC2 Instance running Docker (Created through CF Stack </a:t>
            </a:r>
            <a:r>
              <a:rPr lang="en-US" sz="2133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DynatraceMonitoringAsAServiceCFStack.json</a:t>
            </a:r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  <a:endParaRPr lang="en-US" sz="2133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BF19-D7FC-473B-A0D6-DA6186B820AC}"/>
              </a:ext>
            </a:extLst>
          </p:cNvPr>
          <p:cNvSpPr txBox="1"/>
          <p:nvPr/>
        </p:nvSpPr>
        <p:spPr>
          <a:xfrm>
            <a:off x="227196" y="5806448"/>
            <a:ext cx="1440160" cy="48005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  <a:latin typeface="Calibri Light" charset="0"/>
                <a:ea typeface="Calibri Light" charset="0"/>
                <a:cs typeface="Calibri Light" charset="0"/>
              </a:rPr>
              <a:t>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75FB2-3B99-43C8-BDE8-4AECDF74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8" y="2471686"/>
            <a:ext cx="7425900" cy="193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00D8F-63AE-49A2-9C63-7138C8AA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4" y="3817032"/>
            <a:ext cx="3434579" cy="1989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9AFEA-78AB-485D-9DF0-71B4E6204246}"/>
              </a:ext>
            </a:extLst>
          </p:cNvPr>
          <p:cNvSpPr txBox="1"/>
          <p:nvPr/>
        </p:nvSpPr>
        <p:spPr>
          <a:xfrm>
            <a:off x="4783163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52AD-9D1B-4F5D-864F-42EE70B337FE}"/>
              </a:ext>
            </a:extLst>
          </p:cNvPr>
          <p:cNvSpPr txBox="1"/>
          <p:nvPr/>
        </p:nvSpPr>
        <p:spPr>
          <a:xfrm>
            <a:off x="7129670" y="4302447"/>
            <a:ext cx="1390505" cy="144122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4x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#1)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46AE-462B-457B-9D62-2C4FFABD736A}"/>
              </a:ext>
            </a:extLst>
          </p:cNvPr>
          <p:cNvSpPr txBox="1"/>
          <p:nvPr/>
        </p:nvSpPr>
        <p:spPr>
          <a:xfrm>
            <a:off x="10489096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6FC5-338A-4686-83C9-6F0BF8FAD23B}"/>
              </a:ext>
            </a:extLst>
          </p:cNvPr>
          <p:cNvSpPr/>
          <p:nvPr/>
        </p:nvSpPr>
        <p:spPr>
          <a:xfrm>
            <a:off x="7025652" y="1968190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./run_frontend2builds_clustered.sh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F3908-CE5E-4688-853A-5223E76E136C}"/>
              </a:ext>
            </a:extLst>
          </p:cNvPr>
          <p:cNvSpPr/>
          <p:nvPr/>
        </p:nvSpPr>
        <p:spPr>
          <a:xfrm>
            <a:off x="9540391" y="5755352"/>
            <a:ext cx="2535619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Installed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OneAgent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E13BD-C2D9-40E0-8F6B-823CFBA45A76}"/>
              </a:ext>
            </a:extLst>
          </p:cNvPr>
          <p:cNvSpPr/>
          <p:nvPr/>
        </p:nvSpPr>
        <p:spPr>
          <a:xfrm>
            <a:off x="6788425" y="5755352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Dynatrace CLI (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dockerized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80E1-BD37-4871-9E47-37C9D9FAA12B}"/>
              </a:ext>
            </a:extLst>
          </p:cNvPr>
          <p:cNvSpPr/>
          <p:nvPr/>
        </p:nvSpPr>
        <p:spPr>
          <a:xfrm>
            <a:off x="4105122" y="1929181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Downloaded GitHub Repo</a:t>
            </a:r>
          </a:p>
        </p:txBody>
      </p:sp>
    </p:spTree>
    <p:extLst>
      <p:ext uri="{BB962C8B-B14F-4D97-AF65-F5344CB8AC3E}">
        <p14:creationId xmlns:p14="http://schemas.microsoft.com/office/powerpoint/2010/main" val="23011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3" grpId="0"/>
      <p:bldP spid="14" grpId="0"/>
      <p:bldP spid="5" grpId="0"/>
      <p:bldP spid="8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Understanding </a:t>
            </a:r>
            <a:r>
              <a:rPr lang="en-US" sz="4267" dirty="0" err="1"/>
              <a:t>OneAgent</a:t>
            </a:r>
            <a:r>
              <a:rPr lang="en-US" sz="4267" dirty="0"/>
              <a:t> &amp; </a:t>
            </a:r>
            <a:r>
              <a:rPr lang="en-US" sz="4267" dirty="0" err="1"/>
              <a:t>Smartscape</a:t>
            </a:r>
            <a:br>
              <a:rPr lang="en-US" dirty="0"/>
            </a:br>
            <a:r>
              <a:rPr lang="en-US" dirty="0"/>
              <a:t>Out-of-the-Box &amp; Additional Meta Data Options</a:t>
            </a:r>
          </a:p>
        </p:txBody>
      </p:sp>
    </p:spTree>
    <p:extLst>
      <p:ext uri="{BB962C8B-B14F-4D97-AF65-F5344CB8AC3E}">
        <p14:creationId xmlns:p14="http://schemas.microsoft.com/office/powerpoint/2010/main" val="317314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102806" y="2847601"/>
            <a:ext cx="2125749" cy="1258482"/>
            <a:chOff x="77104" y="2135701"/>
            <a:chExt cx="1594312" cy="943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1924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067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102374" y="4651634"/>
            <a:ext cx="2119717" cy="830997"/>
            <a:chOff x="76780" y="3622897"/>
            <a:chExt cx="1589788" cy="623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6232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2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914377"/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914377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  <a:p>
              <a:pPr defTabSz="914377"/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hostautotag.conf</a:t>
              </a:r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hostcustomproperty.conf</a:t>
              </a:r>
              <a:endPara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434114" y="3709753"/>
              <a:ext cx="190234" cy="343732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=APP_NAME=Sample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DT_NODE_ID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=Build1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" y="5766063"/>
            <a:ext cx="754923" cy="75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5158308" y="4244751"/>
            <a:ext cx="6793681" cy="2586989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303291" y="6445522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dirty="0">
                <a:solidFill>
                  <a:srgbClr val="4546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600" dirty="0">
              <a:solidFill>
                <a:srgbClr val="454646"/>
              </a:solidFill>
              <a:latin typeface="Calibri" panose="020F0502020204030204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120890" y="4132774"/>
            <a:ext cx="3820041" cy="1390727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 defTabSz="1219170">
                  <a:lnSpc>
                    <a:spcPct val="120000"/>
                  </a:lnSpc>
                </a:pPr>
                <a:r>
                  <a:rPr lang="en-US" sz="1400" dirty="0">
                    <a:solidFill>
                      <a:srgbClr val="454646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Process Groups (PGs) &amp; Process Groups Instances (PGIs)</a:t>
            </a:r>
            <a:br>
              <a:rPr lang="en-US" dirty="0"/>
            </a:br>
            <a:r>
              <a:rPr lang="en-US" dirty="0"/>
              <a:t>Understanding these Key Concepts is crucial</a:t>
            </a:r>
          </a:p>
        </p:txBody>
      </p:sp>
    </p:spTree>
    <p:extLst>
      <p:ext uri="{BB962C8B-B14F-4D97-AF65-F5344CB8AC3E}">
        <p14:creationId xmlns:p14="http://schemas.microsoft.com/office/powerpoint/2010/main" val="27323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13" r="2401"/>
          <a:stretch/>
        </p:blipFill>
        <p:spPr>
          <a:xfrm>
            <a:off x="4275117" y="1373335"/>
            <a:ext cx="7916883" cy="412014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Cluster of processes that belong together</a:t>
            </a:r>
          </a:p>
          <a:p>
            <a:r>
              <a:rPr lang="en-US" dirty="0"/>
              <a:t>Run the same software</a:t>
            </a:r>
          </a:p>
          <a:p>
            <a:r>
              <a:rPr lang="en-US" dirty="0"/>
              <a:t>Between ”Host” and “Service”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EEE4C-8365-244C-AB0F-1101411569BA}"/>
              </a:ext>
            </a:extLst>
          </p:cNvPr>
          <p:cNvSpPr/>
          <p:nvPr/>
        </p:nvSpPr>
        <p:spPr>
          <a:xfrm>
            <a:off x="581891" y="4181550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FA94E-D54B-4D46-ACE3-50742533A0E3}"/>
              </a:ext>
            </a:extLst>
          </p:cNvPr>
          <p:cNvSpPr/>
          <p:nvPr/>
        </p:nvSpPr>
        <p:spPr>
          <a:xfrm>
            <a:off x="580565" y="5671175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52C9F-E101-A945-AB40-D8DC445563F8}"/>
              </a:ext>
            </a:extLst>
          </p:cNvPr>
          <p:cNvSpPr/>
          <p:nvPr/>
        </p:nvSpPr>
        <p:spPr>
          <a:xfrm>
            <a:off x="581228" y="4929695"/>
            <a:ext cx="3443844" cy="748145"/>
          </a:xfrm>
          <a:prstGeom prst="rect">
            <a:avLst/>
          </a:prstGeom>
          <a:solidFill>
            <a:srgbClr val="008CDC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50298-3FE9-CF43-9035-E67449FEB187}"/>
              </a:ext>
            </a:extLst>
          </p:cNvPr>
          <p:cNvSpPr/>
          <p:nvPr/>
        </p:nvSpPr>
        <p:spPr>
          <a:xfrm>
            <a:off x="581228" y="3433405"/>
            <a:ext cx="3443844" cy="748145"/>
          </a:xfrm>
          <a:prstGeom prst="rect">
            <a:avLst/>
          </a:prstGeom>
          <a:solidFill>
            <a:srgbClr val="9355B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AFC516-1F13-1542-9B18-3219C8A89B50}"/>
              </a:ext>
            </a:extLst>
          </p:cNvPr>
          <p:cNvSpPr/>
          <p:nvPr/>
        </p:nvSpPr>
        <p:spPr>
          <a:xfrm rot="20021713">
            <a:off x="3780348" y="4626606"/>
            <a:ext cx="2302723" cy="481100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5D339-5D3E-2143-9495-AB26C12A35E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51988655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9BB1C7A-481E-084B-9645-8CB09AC6841B}" vid="{BE555C1D-ECA0-7545-BD92-212755F1B67C}"/>
    </a:ext>
  </a:extLst>
</a:theme>
</file>

<file path=ppt/theme/theme3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1421</Words>
  <Application>Microsoft Office PowerPoint</Application>
  <PresentationFormat>Widescreen</PresentationFormat>
  <Paragraphs>259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SimSun</vt:lpstr>
      <vt:lpstr>Arial</vt:lpstr>
      <vt:lpstr>Arial Unicode MS</vt:lpstr>
      <vt:lpstr>Calibri</vt:lpstr>
      <vt:lpstr>Calibri Light</vt:lpstr>
      <vt:lpstr>Consolas</vt:lpstr>
      <vt:lpstr>Courier New</vt:lpstr>
      <vt:lpstr>Helvetica Light</vt:lpstr>
      <vt:lpstr>Liberation Sans</vt:lpstr>
      <vt:lpstr>Lucida Sans</vt:lpstr>
      <vt:lpstr>Roboto</vt:lpstr>
      <vt:lpstr>Roboto Light</vt:lpstr>
      <vt:lpstr>Verdana</vt:lpstr>
      <vt:lpstr>Wingdings</vt:lpstr>
      <vt:lpstr>master_master</vt:lpstr>
      <vt:lpstr>1_master_master</vt:lpstr>
      <vt:lpstr>2_master_master</vt:lpstr>
      <vt:lpstr>Office Theme</vt:lpstr>
      <vt:lpstr>Monitoring as a Service</vt:lpstr>
      <vt:lpstr>PowerPoint Presentation</vt:lpstr>
      <vt:lpstr>Outline</vt:lpstr>
      <vt:lpstr>The Tutorials Sample App Overview when deployed in a single environment</vt:lpstr>
      <vt:lpstr>Our Default Stack: NGINX Frontend-Load Balancer, 1-x Frontend Apps, 1 Backend Service</vt:lpstr>
      <vt:lpstr>Understanding OneAgent &amp; Smartscape Out-of-the-Box &amp; Additional Meta Data Options</vt:lpstr>
      <vt:lpstr>PowerPoint Presentation</vt:lpstr>
      <vt:lpstr>Process Groups (PGs) &amp; Process Groups Instances (PGIs) Understanding these Key Concepts is crucial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as a Service Automation aspects of FullStack Monitoring</vt:lpstr>
      <vt:lpstr>Passing Host Information</vt:lpstr>
      <vt:lpstr>Passing Process Group Information</vt:lpstr>
      <vt:lpstr>Propagating Service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62</cp:revision>
  <cp:lastPrinted>2016-08-25T08:30:24Z</cp:lastPrinted>
  <dcterms:created xsi:type="dcterms:W3CDTF">2018-04-09T08:30:53Z</dcterms:created>
  <dcterms:modified xsi:type="dcterms:W3CDTF">2018-10-25T06:22:21Z</dcterms:modified>
</cp:coreProperties>
</file>